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270" r:id="rId3"/>
    <p:sldId id="261" r:id="rId4"/>
    <p:sldId id="262" r:id="rId5"/>
    <p:sldId id="336" r:id="rId6"/>
    <p:sldId id="268" r:id="rId7"/>
    <p:sldId id="275" r:id="rId8"/>
    <p:sldId id="288" r:id="rId9"/>
    <p:sldId id="290" r:id="rId10"/>
    <p:sldId id="291" r:id="rId11"/>
    <p:sldId id="292" r:id="rId12"/>
    <p:sldId id="327" r:id="rId13"/>
    <p:sldId id="328" r:id="rId14"/>
    <p:sldId id="329" r:id="rId15"/>
    <p:sldId id="330" r:id="rId16"/>
    <p:sldId id="294" r:id="rId17"/>
    <p:sldId id="295" r:id="rId18"/>
    <p:sldId id="296" r:id="rId19"/>
    <p:sldId id="297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39"/>
    <a:srgbClr val="008D31"/>
    <a:srgbClr val="009D37"/>
    <a:srgbClr val="00B147"/>
    <a:srgbClr val="006FC4"/>
    <a:srgbClr val="FFFF00"/>
    <a:srgbClr val="00B429"/>
    <a:srgbClr val="FFFFFF"/>
    <a:srgbClr val="77BE40"/>
    <a:srgbClr val="007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37DEC0-C58D-4B26-BCB4-55877DC2C7F8}" v="2" dt="2024-09-19T19:27:20.1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94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4FAD3-28CE-4DC0-BD16-B074BB506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BAD94B3-D57D-4FE5-B384-EF27180CA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512F06-E14E-4F41-9EF6-48FE6DEC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04/10/2024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462ECF-2F27-4925-ACC7-0A88AF69F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2E7E60-C0DA-4581-B787-CCA06DC53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79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618E881-FE3A-4109-8B91-1D8C25B4B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B4C47F2-9696-46AE-AC5F-280B5A44E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F81F87-F865-4BA7-A223-88608B123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04/10/2024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BEBEDE-6E94-4859-8AD6-4C58C5B6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F9968D-D359-44F1-B7EF-80B8AFD38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35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A05A3-671A-4897-A13F-31C1B1015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2CDCDC-4B7E-4D0F-B89C-2D2A6491F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1608CC-7AFD-425F-A8EC-006049C35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04/10/2024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D7595D-F1B8-4787-8383-57A9FC714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B5F822-6EBB-4416-85E5-104293901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1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5CDD7-15BB-46EC-A6F1-001F20325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F48F72-F457-4EB2-BD5E-FD5E1110A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AB3F9C-4C23-4912-B0B6-ECB721C25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04/10/2024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8DE811-656A-47B3-87E1-A61F736D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C9E89E-3E85-4143-B379-83398148D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17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8EEED1-AFB6-40B9-8D00-1386AA2DE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8625E4-9059-4C5A-8919-C037ABF23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B7C9358-E6A4-4CC8-AF0C-B0D1B7A72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F80C2F-C237-4AA0-BA00-1667C426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04/10/2024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B95BE0-F166-433C-80C8-F4568DD16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3018994-D3B4-4ED1-AB02-D82E74B2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59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97185-54C4-434B-90C3-9BC239BD2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CE9802-F87F-436D-9B7C-3D5E4CDC5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6FFE453-F8C9-425A-962A-443B9A9F6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9FE0597-C791-4F00-83D4-9C9DC5BF3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FF23C87-3C07-426C-969D-02A7904DA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0F2C58A-BD08-4F59-9EFF-9C27BE624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04/10/2024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EFCD2D9-07B2-4BA5-B5D0-5B667E4C2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8EC81EA-4C55-4052-9F92-5C6FC60B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26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9DF79-9705-4054-8C4A-DD2827FF4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8A605F5-B967-46E5-8993-41D97324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04/10/2024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553A24E-E4B7-4D9A-9E22-B4589E487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B34085F-9A4B-456C-9D73-C8BDD7F4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0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F4DDDF4-0F8C-40EB-B718-FC64E3F03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04/10/2024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2994876-AE24-41CA-A405-6BB3D1DF7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8AA2AB8-61EC-45E9-B442-DD7B9E00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05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E270B-568A-4EBA-BD3A-8BA422912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E17B00-A451-409A-97FA-3533637C8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F0340A-0808-4524-B5CB-24C82AC13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FF0642-29BA-463C-A085-A65EC2468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04/10/2024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688C811-786A-4CD2-83E2-70C0F4D03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AC9911-9343-4035-9152-1FB409983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25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09A78-77FA-4436-B9EB-46F263AB5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F4AC925-9570-4BE6-8D23-5E5CBA682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E448180-CC04-445E-A72A-AEDE84EBF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59C042-32C8-4917-96C2-8C0C296C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04/10/2024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204F501-5CD5-49C2-83FA-692D78297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8152561-C410-4564-AD1F-55445318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94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C8EA7E9-49BB-4D47-8BC6-DD397BE8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85722C6-271E-4C3D-A4A4-013BBF45D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27BBD6-873E-480D-89E7-335B579B2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562BC-FAF3-43A0-A5B3-E9E0EC4FF947}" type="datetimeFigureOut">
              <a:rPr lang="pt-BR" smtClean="0"/>
              <a:t>04/10/2024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D8AB2E-5E04-4D2F-9AB9-16FF4B70A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CC2AF1-C778-4563-A985-7785713EC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42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A94B4648-3EB3-4D38-839F-C8C857BBCB1A}"/>
              </a:ext>
            </a:extLst>
          </p:cNvPr>
          <p:cNvSpPr/>
          <p:nvPr/>
        </p:nvSpPr>
        <p:spPr>
          <a:xfrm>
            <a:off x="0" y="2128002"/>
            <a:ext cx="12192000" cy="2890683"/>
          </a:xfrm>
          <a:prstGeom prst="rect">
            <a:avLst/>
          </a:prstGeom>
          <a:gradFill flip="none" rotWithShape="1">
            <a:gsLst>
              <a:gs pos="0">
                <a:srgbClr val="00B147">
                  <a:shade val="30000"/>
                  <a:satMod val="115000"/>
                </a:srgbClr>
              </a:gs>
              <a:gs pos="50000">
                <a:srgbClr val="00B147">
                  <a:shade val="67500"/>
                  <a:satMod val="115000"/>
                </a:srgbClr>
              </a:gs>
              <a:gs pos="100000">
                <a:srgbClr val="00B14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0A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1716EE0-B88F-46A1-83DA-0BD431F873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7515" t="-613" r="10224" b="121"/>
          <a:stretch/>
        </p:blipFill>
        <p:spPr>
          <a:xfrm>
            <a:off x="5775849" y="563356"/>
            <a:ext cx="6066383" cy="5963203"/>
          </a:xfrm>
          <a:prstGeom prst="ellipse">
            <a:avLst/>
          </a:prstGeom>
          <a:solidFill>
            <a:srgbClr val="008D31"/>
          </a:solidFill>
          <a:ln>
            <a:solidFill>
              <a:srgbClr val="00A039"/>
            </a:solidFill>
          </a:ln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A6D6C05D-DB5C-4F04-838F-BDECD58742B6}"/>
              </a:ext>
            </a:extLst>
          </p:cNvPr>
          <p:cNvSpPr/>
          <p:nvPr/>
        </p:nvSpPr>
        <p:spPr>
          <a:xfrm>
            <a:off x="7009040" y="1741937"/>
            <a:ext cx="3600000" cy="360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B49CB6C4-5797-46BE-BD89-773764BF60A4}"/>
              </a:ext>
            </a:extLst>
          </p:cNvPr>
          <p:cNvSpPr/>
          <p:nvPr/>
        </p:nvSpPr>
        <p:spPr>
          <a:xfrm>
            <a:off x="7189040" y="1924957"/>
            <a:ext cx="3240000" cy="3240000"/>
          </a:xfrm>
          <a:prstGeom prst="ellipse">
            <a:avLst/>
          </a:prstGeom>
          <a:gradFill flip="none" rotWithShape="1">
            <a:gsLst>
              <a:gs pos="0">
                <a:srgbClr val="009D37">
                  <a:shade val="30000"/>
                  <a:satMod val="115000"/>
                </a:srgbClr>
              </a:gs>
              <a:gs pos="50000">
                <a:srgbClr val="009D37">
                  <a:shade val="67500"/>
                  <a:satMod val="115000"/>
                </a:srgbClr>
              </a:gs>
              <a:gs pos="100000">
                <a:srgbClr val="009D3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2E4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B3B9750-5AE0-41A4-A264-6E8076AEF3C7}"/>
              </a:ext>
            </a:extLst>
          </p:cNvPr>
          <p:cNvSpPr txBox="1"/>
          <p:nvPr/>
        </p:nvSpPr>
        <p:spPr>
          <a:xfrm>
            <a:off x="6972606" y="2897730"/>
            <a:ext cx="3672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>
                <a:solidFill>
                  <a:schemeClr val="bg1"/>
                </a:solidFill>
                <a:latin typeface="Arial Nova" panose="020B0504020202020204" pitchFamily="34" charset="0"/>
              </a:rPr>
              <a:t>2024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55B553A-B505-42C9-AAA7-1A3846036C67}"/>
              </a:ext>
            </a:extLst>
          </p:cNvPr>
          <p:cNvSpPr txBox="1"/>
          <p:nvPr/>
        </p:nvSpPr>
        <p:spPr>
          <a:xfrm>
            <a:off x="321800" y="2444397"/>
            <a:ext cx="7615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>
                <a:solidFill>
                  <a:schemeClr val="bg1"/>
                </a:solidFill>
                <a:latin typeface="Arial Nova" panose="020B0504020202020204" pitchFamily="34" charset="0"/>
              </a:rPr>
              <a:t>AUDIÊNCIA PÚBLICA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212945B-33F4-4717-8622-82EFD13758B7}"/>
              </a:ext>
            </a:extLst>
          </p:cNvPr>
          <p:cNvSpPr/>
          <p:nvPr/>
        </p:nvSpPr>
        <p:spPr>
          <a:xfrm>
            <a:off x="321800" y="5501336"/>
            <a:ext cx="180000" cy="180000"/>
          </a:xfrm>
          <a:prstGeom prst="ellipse">
            <a:avLst/>
          </a:prstGeom>
          <a:solidFill>
            <a:srgbClr val="00B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0DF8ADD0-F8F9-4484-8C26-F7ACF16FD93C}"/>
              </a:ext>
            </a:extLst>
          </p:cNvPr>
          <p:cNvSpPr/>
          <p:nvPr/>
        </p:nvSpPr>
        <p:spPr>
          <a:xfrm>
            <a:off x="779829" y="5497777"/>
            <a:ext cx="180000" cy="18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AD5AE87D-D908-41AE-B357-D0B288B760AF}"/>
              </a:ext>
            </a:extLst>
          </p:cNvPr>
          <p:cNvSpPr/>
          <p:nvPr/>
        </p:nvSpPr>
        <p:spPr>
          <a:xfrm>
            <a:off x="1237859" y="5497777"/>
            <a:ext cx="180000" cy="180000"/>
          </a:xfrm>
          <a:prstGeom prst="ellipse">
            <a:avLst/>
          </a:prstGeom>
          <a:solidFill>
            <a:srgbClr val="006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B475383-70C1-4F4A-AA46-43B1AF33FB02}"/>
              </a:ext>
            </a:extLst>
          </p:cNvPr>
          <p:cNvSpPr txBox="1"/>
          <p:nvPr/>
        </p:nvSpPr>
        <p:spPr>
          <a:xfrm>
            <a:off x="233465" y="5766021"/>
            <a:ext cx="5410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" panose="020B0504020202020204" pitchFamily="34" charset="0"/>
              </a:rPr>
              <a:t>APRESENTAÇÃO DA PRESTAÇÃO DE CONTAS ANUAL (2023) DO SGOPREV, INCLUINDO OS RESULTADOS DE INVESTIMENTOS, AVALIAÇÃO ATUARIAL E GOVERNANÇA CORPORATIVA.</a:t>
            </a:r>
          </a:p>
          <a:p>
            <a:pPr algn="just"/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5F6865F-1E19-9B0C-8D21-D17F1DA42C09}"/>
              </a:ext>
            </a:extLst>
          </p:cNvPr>
          <p:cNvSpPr txBox="1"/>
          <p:nvPr/>
        </p:nvSpPr>
        <p:spPr>
          <a:xfrm>
            <a:off x="1727509" y="290209"/>
            <a:ext cx="5829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Instituto de Previdência Social dos Servidores Municipais</a:t>
            </a:r>
            <a:br>
              <a:rPr lang="pt-BR" sz="2400" b="1" dirty="0">
                <a:solidFill>
                  <a:srgbClr val="00B429"/>
                </a:solidFill>
              </a:rPr>
            </a:br>
            <a:r>
              <a:rPr lang="pt-BR" sz="2400" b="1" u="sng" dirty="0">
                <a:solidFill>
                  <a:srgbClr val="00B429"/>
                </a:solidFill>
              </a:rPr>
              <a:t>São Gabriel do Oeste - MS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D26DBE3-C5C3-61C7-196C-51EE39078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65" y="370853"/>
            <a:ext cx="1371466" cy="99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21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ixaDeTexto 27">
            <a:extLst>
              <a:ext uri="{FF2B5EF4-FFF2-40B4-BE49-F238E27FC236}">
                <a16:creationId xmlns:a16="http://schemas.microsoft.com/office/drawing/2014/main" id="{0B91C0C1-D841-483B-A394-44394047760F}"/>
              </a:ext>
            </a:extLst>
          </p:cNvPr>
          <p:cNvSpPr txBox="1"/>
          <p:nvPr/>
        </p:nvSpPr>
        <p:spPr>
          <a:xfrm>
            <a:off x="8363161" y="324703"/>
            <a:ext cx="4886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B429"/>
                </a:solidFill>
              </a:rPr>
              <a:t>Nosso Site</a:t>
            </a:r>
          </a:p>
        </p:txBody>
      </p:sp>
      <p:sp>
        <p:nvSpPr>
          <p:cNvPr id="15" name="Hexágono 14">
            <a:extLst>
              <a:ext uri="{FF2B5EF4-FFF2-40B4-BE49-F238E27FC236}">
                <a16:creationId xmlns:a16="http://schemas.microsoft.com/office/drawing/2014/main" id="{14E392C8-A15B-4ADA-84EC-335A604A9D03}"/>
              </a:ext>
            </a:extLst>
          </p:cNvPr>
          <p:cNvSpPr/>
          <p:nvPr/>
        </p:nvSpPr>
        <p:spPr>
          <a:xfrm>
            <a:off x="-404175" y="-545470"/>
            <a:ext cx="1391264" cy="1224116"/>
          </a:xfrm>
          <a:prstGeom prst="hexagon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Hexágono 15">
            <a:extLst>
              <a:ext uri="{FF2B5EF4-FFF2-40B4-BE49-F238E27FC236}">
                <a16:creationId xmlns:a16="http://schemas.microsoft.com/office/drawing/2014/main" id="{B917D878-8BAB-4821-93BB-35A2E1EF9B35}"/>
              </a:ext>
            </a:extLst>
          </p:cNvPr>
          <p:cNvSpPr/>
          <p:nvPr/>
        </p:nvSpPr>
        <p:spPr>
          <a:xfrm>
            <a:off x="737257" y="76421"/>
            <a:ext cx="1391264" cy="1224116"/>
          </a:xfrm>
          <a:prstGeom prst="hexagon">
            <a:avLst/>
          </a:prstGeom>
          <a:solidFill>
            <a:schemeClr val="bg2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E48087DA-79BC-460B-AE73-0E9CDCCCC78D}"/>
              </a:ext>
            </a:extLst>
          </p:cNvPr>
          <p:cNvSpPr/>
          <p:nvPr/>
        </p:nvSpPr>
        <p:spPr>
          <a:xfrm>
            <a:off x="-395366" y="736472"/>
            <a:ext cx="1391264" cy="1224116"/>
          </a:xfrm>
          <a:prstGeom prst="hexagon">
            <a:avLst/>
          </a:prstGeom>
          <a:solidFill>
            <a:srgbClr val="88BEE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DAAB2D74-7B5B-4F54-9334-D94EE6F5D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046"/>
          <a:stretch/>
        </p:blipFill>
        <p:spPr>
          <a:xfrm>
            <a:off x="2510803" y="5858890"/>
            <a:ext cx="1426588" cy="1016686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071A5EB-4CAB-4F30-A548-CEFC3EC19CC4}"/>
              </a:ext>
            </a:extLst>
          </p:cNvPr>
          <p:cNvCxnSpPr/>
          <p:nvPr/>
        </p:nvCxnSpPr>
        <p:spPr>
          <a:xfrm>
            <a:off x="1504335" y="1300537"/>
            <a:ext cx="3342968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0BEDC3FF-66EC-451F-8613-12AFCE976903}"/>
              </a:ext>
            </a:extLst>
          </p:cNvPr>
          <p:cNvCxnSpPr>
            <a:cxnSpLocks/>
          </p:cNvCxnSpPr>
          <p:nvPr/>
        </p:nvCxnSpPr>
        <p:spPr>
          <a:xfrm flipV="1">
            <a:off x="4836561" y="688479"/>
            <a:ext cx="655935" cy="612058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FA229DFC-EF02-4FC9-AC7A-030B99D88812}"/>
              </a:ext>
            </a:extLst>
          </p:cNvPr>
          <p:cNvCxnSpPr>
            <a:cxnSpLocks/>
          </p:cNvCxnSpPr>
          <p:nvPr/>
        </p:nvCxnSpPr>
        <p:spPr>
          <a:xfrm>
            <a:off x="5474208" y="694575"/>
            <a:ext cx="2628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>
            <a:extLst>
              <a:ext uri="{FF2B5EF4-FFF2-40B4-BE49-F238E27FC236}">
                <a16:creationId xmlns:a16="http://schemas.microsoft.com/office/drawing/2014/main" id="{D0DF443C-FE5C-4925-8924-BCB60BE7E3B8}"/>
              </a:ext>
            </a:extLst>
          </p:cNvPr>
          <p:cNvSpPr/>
          <p:nvPr/>
        </p:nvSpPr>
        <p:spPr>
          <a:xfrm>
            <a:off x="8012208" y="594742"/>
            <a:ext cx="180000" cy="1800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Hexágono 34">
            <a:extLst>
              <a:ext uri="{FF2B5EF4-FFF2-40B4-BE49-F238E27FC236}">
                <a16:creationId xmlns:a16="http://schemas.microsoft.com/office/drawing/2014/main" id="{584B9786-E145-405A-BF85-1E6FAA83DB13}"/>
              </a:ext>
            </a:extLst>
          </p:cNvPr>
          <p:cNvSpPr/>
          <p:nvPr/>
        </p:nvSpPr>
        <p:spPr>
          <a:xfrm>
            <a:off x="170946" y="1396523"/>
            <a:ext cx="1391264" cy="1224116"/>
          </a:xfrm>
          <a:prstGeom prst="hexagon">
            <a:avLst/>
          </a:prstGeom>
          <a:noFill/>
          <a:ln w="38100">
            <a:solidFill>
              <a:srgbClr val="76BC3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D03EC09-7517-458C-8A62-9623C9C14D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32" t="50633"/>
          <a:stretch/>
        </p:blipFill>
        <p:spPr>
          <a:xfrm>
            <a:off x="2104472" y="0"/>
            <a:ext cx="540220" cy="623004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D4E2B1B2-2F7B-402F-99C1-3ED1C4F2CE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633" r="96718"/>
          <a:stretch/>
        </p:blipFill>
        <p:spPr>
          <a:xfrm>
            <a:off x="1218104" y="-1450"/>
            <a:ext cx="46816" cy="623004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81C49B4C-9202-4556-A983-E9B9809E33D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9681197" y="4784126"/>
            <a:ext cx="3005447" cy="2436935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3AE25BF1-6C0D-46F2-AF4E-65285A8571C3}"/>
              </a:ext>
            </a:extLst>
          </p:cNvPr>
          <p:cNvSpPr txBox="1"/>
          <p:nvPr/>
        </p:nvSpPr>
        <p:spPr>
          <a:xfrm>
            <a:off x="2921081" y="1725007"/>
            <a:ext cx="528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Código de Ética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D5ED194-7963-149B-95D5-E7781EF36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5230" y="2410608"/>
            <a:ext cx="7483549" cy="3912372"/>
          </a:xfrm>
          <a:prstGeom prst="rect">
            <a:avLst/>
          </a:prstGeom>
          <a:ln>
            <a:solidFill>
              <a:srgbClr val="00B429"/>
            </a:solidFill>
          </a:ln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23C05D21-17D8-2AD4-E986-469C607BAB11}"/>
              </a:ext>
            </a:extLst>
          </p:cNvPr>
          <p:cNvSpPr/>
          <p:nvPr/>
        </p:nvSpPr>
        <p:spPr>
          <a:xfrm>
            <a:off x="2646229" y="1888071"/>
            <a:ext cx="180000" cy="18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76B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62E86F3-3CCD-1327-9068-4641E777FA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" y="6198788"/>
            <a:ext cx="905185" cy="6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89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ixaDeTexto 27">
            <a:extLst>
              <a:ext uri="{FF2B5EF4-FFF2-40B4-BE49-F238E27FC236}">
                <a16:creationId xmlns:a16="http://schemas.microsoft.com/office/drawing/2014/main" id="{0B91C0C1-D841-483B-A394-44394047760F}"/>
              </a:ext>
            </a:extLst>
          </p:cNvPr>
          <p:cNvSpPr txBox="1"/>
          <p:nvPr/>
        </p:nvSpPr>
        <p:spPr>
          <a:xfrm>
            <a:off x="8363161" y="324703"/>
            <a:ext cx="4886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B429"/>
                </a:solidFill>
              </a:rPr>
              <a:t>Nosso Site</a:t>
            </a:r>
          </a:p>
        </p:txBody>
      </p:sp>
      <p:sp>
        <p:nvSpPr>
          <p:cNvPr id="15" name="Hexágono 14">
            <a:extLst>
              <a:ext uri="{FF2B5EF4-FFF2-40B4-BE49-F238E27FC236}">
                <a16:creationId xmlns:a16="http://schemas.microsoft.com/office/drawing/2014/main" id="{14E392C8-A15B-4ADA-84EC-335A604A9D03}"/>
              </a:ext>
            </a:extLst>
          </p:cNvPr>
          <p:cNvSpPr/>
          <p:nvPr/>
        </p:nvSpPr>
        <p:spPr>
          <a:xfrm>
            <a:off x="-404175" y="-545470"/>
            <a:ext cx="1391264" cy="1224116"/>
          </a:xfrm>
          <a:prstGeom prst="hexagon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Hexágono 15">
            <a:extLst>
              <a:ext uri="{FF2B5EF4-FFF2-40B4-BE49-F238E27FC236}">
                <a16:creationId xmlns:a16="http://schemas.microsoft.com/office/drawing/2014/main" id="{B917D878-8BAB-4821-93BB-35A2E1EF9B35}"/>
              </a:ext>
            </a:extLst>
          </p:cNvPr>
          <p:cNvSpPr/>
          <p:nvPr/>
        </p:nvSpPr>
        <p:spPr>
          <a:xfrm>
            <a:off x="737257" y="76421"/>
            <a:ext cx="1391264" cy="1224116"/>
          </a:xfrm>
          <a:prstGeom prst="hexagon">
            <a:avLst/>
          </a:prstGeom>
          <a:solidFill>
            <a:schemeClr val="bg2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E48087DA-79BC-460B-AE73-0E9CDCCCC78D}"/>
              </a:ext>
            </a:extLst>
          </p:cNvPr>
          <p:cNvSpPr/>
          <p:nvPr/>
        </p:nvSpPr>
        <p:spPr>
          <a:xfrm>
            <a:off x="-395366" y="736472"/>
            <a:ext cx="1391264" cy="1224116"/>
          </a:xfrm>
          <a:prstGeom prst="hexagon">
            <a:avLst/>
          </a:prstGeom>
          <a:solidFill>
            <a:srgbClr val="88BEE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DAAB2D74-7B5B-4F54-9334-D94EE6F5D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046"/>
          <a:stretch/>
        </p:blipFill>
        <p:spPr>
          <a:xfrm>
            <a:off x="2510803" y="5858890"/>
            <a:ext cx="1426588" cy="1016686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071A5EB-4CAB-4F30-A548-CEFC3EC19CC4}"/>
              </a:ext>
            </a:extLst>
          </p:cNvPr>
          <p:cNvCxnSpPr/>
          <p:nvPr/>
        </p:nvCxnSpPr>
        <p:spPr>
          <a:xfrm>
            <a:off x="1504335" y="1300537"/>
            <a:ext cx="3342968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0BEDC3FF-66EC-451F-8613-12AFCE976903}"/>
              </a:ext>
            </a:extLst>
          </p:cNvPr>
          <p:cNvCxnSpPr>
            <a:cxnSpLocks/>
          </p:cNvCxnSpPr>
          <p:nvPr/>
        </p:nvCxnSpPr>
        <p:spPr>
          <a:xfrm flipV="1">
            <a:off x="4836561" y="688479"/>
            <a:ext cx="655935" cy="612058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FA229DFC-EF02-4FC9-AC7A-030B99D88812}"/>
              </a:ext>
            </a:extLst>
          </p:cNvPr>
          <p:cNvCxnSpPr>
            <a:cxnSpLocks/>
          </p:cNvCxnSpPr>
          <p:nvPr/>
        </p:nvCxnSpPr>
        <p:spPr>
          <a:xfrm>
            <a:off x="5474208" y="694575"/>
            <a:ext cx="2628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>
            <a:extLst>
              <a:ext uri="{FF2B5EF4-FFF2-40B4-BE49-F238E27FC236}">
                <a16:creationId xmlns:a16="http://schemas.microsoft.com/office/drawing/2014/main" id="{D0DF443C-FE5C-4925-8924-BCB60BE7E3B8}"/>
              </a:ext>
            </a:extLst>
          </p:cNvPr>
          <p:cNvSpPr/>
          <p:nvPr/>
        </p:nvSpPr>
        <p:spPr>
          <a:xfrm>
            <a:off x="8012208" y="594742"/>
            <a:ext cx="180000" cy="1800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Hexágono 34">
            <a:extLst>
              <a:ext uri="{FF2B5EF4-FFF2-40B4-BE49-F238E27FC236}">
                <a16:creationId xmlns:a16="http://schemas.microsoft.com/office/drawing/2014/main" id="{584B9786-E145-405A-BF85-1E6FAA83DB13}"/>
              </a:ext>
            </a:extLst>
          </p:cNvPr>
          <p:cNvSpPr/>
          <p:nvPr/>
        </p:nvSpPr>
        <p:spPr>
          <a:xfrm>
            <a:off x="170946" y="1396523"/>
            <a:ext cx="1391264" cy="1224116"/>
          </a:xfrm>
          <a:prstGeom prst="hexagon">
            <a:avLst/>
          </a:prstGeom>
          <a:noFill/>
          <a:ln w="38100">
            <a:solidFill>
              <a:srgbClr val="76BC3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D03EC09-7517-458C-8A62-9623C9C14D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32" t="50633"/>
          <a:stretch/>
        </p:blipFill>
        <p:spPr>
          <a:xfrm>
            <a:off x="2104472" y="0"/>
            <a:ext cx="540220" cy="623004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D4E2B1B2-2F7B-402F-99C1-3ED1C4F2CE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633" r="96718"/>
          <a:stretch/>
        </p:blipFill>
        <p:spPr>
          <a:xfrm>
            <a:off x="1218104" y="-1450"/>
            <a:ext cx="46816" cy="623004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81C49B4C-9202-4556-A983-E9B9809E33D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9681197" y="4784126"/>
            <a:ext cx="3005447" cy="2436935"/>
          </a:xfrm>
          <a:prstGeom prst="rect">
            <a:avLst/>
          </a:prstGeom>
        </p:spPr>
      </p:pic>
      <p:sp>
        <p:nvSpPr>
          <p:cNvPr id="23" name="Elipse 22">
            <a:extLst>
              <a:ext uri="{FF2B5EF4-FFF2-40B4-BE49-F238E27FC236}">
                <a16:creationId xmlns:a16="http://schemas.microsoft.com/office/drawing/2014/main" id="{F3358A8B-2A2A-4C64-A34B-AE4BBE08628A}"/>
              </a:ext>
            </a:extLst>
          </p:cNvPr>
          <p:cNvSpPr/>
          <p:nvPr/>
        </p:nvSpPr>
        <p:spPr>
          <a:xfrm>
            <a:off x="2646229" y="1476789"/>
            <a:ext cx="180000" cy="18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76B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A61DF00-57E2-4A7D-AD72-B3D6CBF80855}"/>
              </a:ext>
            </a:extLst>
          </p:cNvPr>
          <p:cNvSpPr txBox="1"/>
          <p:nvPr/>
        </p:nvSpPr>
        <p:spPr>
          <a:xfrm>
            <a:off x="2965470" y="1304012"/>
            <a:ext cx="528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Política de Segurança da Informação - PSI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7C047BF-531B-55CD-E327-ADD356FBE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488" y="2096119"/>
            <a:ext cx="7575864" cy="4437178"/>
          </a:xfrm>
          <a:prstGeom prst="rect">
            <a:avLst/>
          </a:prstGeom>
          <a:ln>
            <a:solidFill>
              <a:srgbClr val="00B429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043779A-BA66-33A2-7696-637AF30350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788"/>
            <a:ext cx="905185" cy="6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19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717E3EC6-8DA9-4AAE-9BAE-6DE966075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574"/>
          <a:stretch/>
        </p:blipFill>
        <p:spPr>
          <a:xfrm>
            <a:off x="10747435" y="1986064"/>
            <a:ext cx="1432684" cy="696085"/>
          </a:xfrm>
          <a:prstGeom prst="rect">
            <a:avLst/>
          </a:prstGeom>
        </p:spPr>
      </p:pic>
      <p:sp>
        <p:nvSpPr>
          <p:cNvPr id="15" name="Hexágono 14">
            <a:extLst>
              <a:ext uri="{FF2B5EF4-FFF2-40B4-BE49-F238E27FC236}">
                <a16:creationId xmlns:a16="http://schemas.microsoft.com/office/drawing/2014/main" id="{14E392C8-A15B-4ADA-84EC-335A604A9D03}"/>
              </a:ext>
            </a:extLst>
          </p:cNvPr>
          <p:cNvSpPr/>
          <p:nvPr/>
        </p:nvSpPr>
        <p:spPr>
          <a:xfrm>
            <a:off x="10086874" y="-519994"/>
            <a:ext cx="1391264" cy="1224116"/>
          </a:xfrm>
          <a:prstGeom prst="hexagon">
            <a:avLst/>
          </a:prstGeom>
          <a:solidFill>
            <a:srgbClr val="76BC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Hexágono 34">
            <a:extLst>
              <a:ext uri="{FF2B5EF4-FFF2-40B4-BE49-F238E27FC236}">
                <a16:creationId xmlns:a16="http://schemas.microsoft.com/office/drawing/2014/main" id="{A3FAE7FA-8FF6-4A11-A036-45CDE36D2872}"/>
              </a:ext>
            </a:extLst>
          </p:cNvPr>
          <p:cNvSpPr/>
          <p:nvPr/>
        </p:nvSpPr>
        <p:spPr>
          <a:xfrm>
            <a:off x="9133065" y="-299828"/>
            <a:ext cx="1391264" cy="1224116"/>
          </a:xfrm>
          <a:prstGeom prst="hexagon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BFC433A3-AF8F-48B6-B0F5-D23BF69DF9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-510990" y="2492008"/>
            <a:ext cx="5736833" cy="4651651"/>
          </a:xfrm>
          <a:prstGeom prst="rect">
            <a:avLst/>
          </a:prstGeom>
        </p:spPr>
      </p:pic>
      <p:sp>
        <p:nvSpPr>
          <p:cNvPr id="16" name="Hexágono 15">
            <a:extLst>
              <a:ext uri="{FF2B5EF4-FFF2-40B4-BE49-F238E27FC236}">
                <a16:creationId xmlns:a16="http://schemas.microsoft.com/office/drawing/2014/main" id="{B917D878-8BAB-4821-93BB-35A2E1EF9B35}"/>
              </a:ext>
            </a:extLst>
          </p:cNvPr>
          <p:cNvSpPr/>
          <p:nvPr/>
        </p:nvSpPr>
        <p:spPr>
          <a:xfrm>
            <a:off x="11228306" y="101897"/>
            <a:ext cx="1391264" cy="1224116"/>
          </a:xfrm>
          <a:prstGeom prst="hexagon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E48087DA-79BC-460B-AE73-0E9CDCCCC78D}"/>
              </a:ext>
            </a:extLst>
          </p:cNvPr>
          <p:cNvSpPr/>
          <p:nvPr/>
        </p:nvSpPr>
        <p:spPr>
          <a:xfrm>
            <a:off x="10095683" y="761948"/>
            <a:ext cx="1391264" cy="1224116"/>
          </a:xfrm>
          <a:prstGeom prst="hexagon">
            <a:avLst/>
          </a:prstGeom>
          <a:solidFill>
            <a:srgbClr val="88BEE6">
              <a:alpha val="50000"/>
            </a:srgbClr>
          </a:solidFill>
          <a:ln w="38100">
            <a:solidFill>
              <a:srgbClr val="0697D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6E58D24E-AB86-40DA-93A8-DCAB13430ADE}"/>
              </a:ext>
            </a:extLst>
          </p:cNvPr>
          <p:cNvCxnSpPr>
            <a:cxnSpLocks/>
          </p:cNvCxnSpPr>
          <p:nvPr/>
        </p:nvCxnSpPr>
        <p:spPr>
          <a:xfrm flipH="1">
            <a:off x="7719060" y="757087"/>
            <a:ext cx="906450" cy="1289937"/>
          </a:xfrm>
          <a:prstGeom prst="line">
            <a:avLst/>
          </a:prstGeom>
          <a:ln w="38100">
            <a:solidFill>
              <a:srgbClr val="0697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ADBBA5C-1F0D-479F-8134-FD368F6F602E}"/>
              </a:ext>
            </a:extLst>
          </p:cNvPr>
          <p:cNvCxnSpPr>
            <a:cxnSpLocks/>
          </p:cNvCxnSpPr>
          <p:nvPr/>
        </p:nvCxnSpPr>
        <p:spPr>
          <a:xfrm flipH="1" flipV="1">
            <a:off x="8611460" y="757087"/>
            <a:ext cx="2196000" cy="4861"/>
          </a:xfrm>
          <a:prstGeom prst="line">
            <a:avLst/>
          </a:prstGeom>
          <a:ln w="38100">
            <a:solidFill>
              <a:srgbClr val="0697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338F5AA1-ECB4-4C86-85FD-98C581E43A10}"/>
              </a:ext>
            </a:extLst>
          </p:cNvPr>
          <p:cNvCxnSpPr>
            <a:cxnSpLocks/>
          </p:cNvCxnSpPr>
          <p:nvPr/>
        </p:nvCxnSpPr>
        <p:spPr>
          <a:xfrm flipH="1">
            <a:off x="5802630" y="2047024"/>
            <a:ext cx="1944000" cy="0"/>
          </a:xfrm>
          <a:prstGeom prst="line">
            <a:avLst/>
          </a:prstGeom>
          <a:ln w="38100">
            <a:solidFill>
              <a:srgbClr val="0697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>
            <a:extLst>
              <a:ext uri="{FF2B5EF4-FFF2-40B4-BE49-F238E27FC236}">
                <a16:creationId xmlns:a16="http://schemas.microsoft.com/office/drawing/2014/main" id="{098D392A-B67D-4873-9546-BF886977240D}"/>
              </a:ext>
            </a:extLst>
          </p:cNvPr>
          <p:cNvSpPr/>
          <p:nvPr/>
        </p:nvSpPr>
        <p:spPr>
          <a:xfrm>
            <a:off x="5722377" y="1946736"/>
            <a:ext cx="180000" cy="180000"/>
          </a:xfrm>
          <a:prstGeom prst="ellipse">
            <a:avLst/>
          </a:prstGeom>
          <a:solidFill>
            <a:srgbClr val="88BEE6"/>
          </a:solidFill>
          <a:ln w="28575">
            <a:solidFill>
              <a:srgbClr val="069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1F3CB182-7E04-456A-A30F-29B7B12F30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38"/>
          <a:stretch/>
        </p:blipFill>
        <p:spPr>
          <a:xfrm>
            <a:off x="11486946" y="1428346"/>
            <a:ext cx="688581" cy="1255885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BC8A660-7448-4BDE-9949-A23D27FE6B78}"/>
              </a:ext>
            </a:extLst>
          </p:cNvPr>
          <p:cNvSpPr txBox="1"/>
          <p:nvPr/>
        </p:nvSpPr>
        <p:spPr>
          <a:xfrm>
            <a:off x="1663400" y="1682793"/>
            <a:ext cx="5018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B429"/>
                </a:solidFill>
              </a:rPr>
              <a:t>Equilíbrio Atuarial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35B92D1-7093-4E18-974E-B9BA1D82EDA8}"/>
              </a:ext>
            </a:extLst>
          </p:cNvPr>
          <p:cNvSpPr txBox="1"/>
          <p:nvPr/>
        </p:nvSpPr>
        <p:spPr>
          <a:xfrm>
            <a:off x="1124208" y="2440295"/>
            <a:ext cx="95067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A próprio Resolução CMN nº 4.963/2021, estabelece em seu artigo 4º, inciso III que a Política de Investimentos deverá:</a:t>
            </a:r>
          </a:p>
          <a:p>
            <a:pPr algn="just"/>
            <a:endParaRPr lang="pt-BR" sz="2800" i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t-BR" sz="2800" i="1" dirty="0">
                <a:solidFill>
                  <a:schemeClr val="tx2">
                    <a:lumMod val="75000"/>
                  </a:schemeClr>
                </a:solidFill>
              </a:rPr>
              <a:t>“Os parâmetros de rentabilidade perseguidos, que deverão buscar compatibilidade com o perfil de suas obrigações, tendo em vista a necessidade de </a:t>
            </a:r>
            <a:r>
              <a:rPr lang="pt-BR" sz="2800" b="1" i="1" u="sng" dirty="0">
                <a:solidFill>
                  <a:schemeClr val="tx2">
                    <a:lumMod val="75000"/>
                  </a:schemeClr>
                </a:solidFill>
              </a:rPr>
              <a:t>busca e manutenção do equilíbrio financeiro e atuarial</a:t>
            </a:r>
            <a:r>
              <a:rPr lang="pt-BR" sz="2800" i="1" dirty="0">
                <a:solidFill>
                  <a:schemeClr val="tx2">
                    <a:lumMod val="75000"/>
                  </a:schemeClr>
                </a:solidFill>
              </a:rPr>
              <a:t> e os limites de diversificação e concentração previstos nesta Resolução;”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DEB20D1-297A-8DA7-160C-B2F9A5EE6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814" y="6196700"/>
            <a:ext cx="905185" cy="6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>
            <a:extLst>
              <a:ext uri="{FF2B5EF4-FFF2-40B4-BE49-F238E27FC236}">
                <a16:creationId xmlns:a16="http://schemas.microsoft.com/office/drawing/2014/main" id="{BDFBD52A-DB44-416F-AFBE-D3B0D93A1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432"/>
          <a:stretch/>
        </p:blipFill>
        <p:spPr>
          <a:xfrm>
            <a:off x="1370256" y="6558489"/>
            <a:ext cx="1426588" cy="297423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9B1E4BC7-CFDB-4113-9E3C-F56EDD1291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64"/>
          <a:stretch/>
        </p:blipFill>
        <p:spPr>
          <a:xfrm>
            <a:off x="210155" y="3572962"/>
            <a:ext cx="1426588" cy="969653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F0D7FFD6-A6B2-4594-9351-AAAF49D680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600"/>
          <a:stretch/>
        </p:blipFill>
        <p:spPr>
          <a:xfrm>
            <a:off x="1370256" y="3954972"/>
            <a:ext cx="1426588" cy="358400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0B91C0C1-D841-483B-A394-44394047760F}"/>
              </a:ext>
            </a:extLst>
          </p:cNvPr>
          <p:cNvSpPr txBox="1"/>
          <p:nvPr/>
        </p:nvSpPr>
        <p:spPr>
          <a:xfrm>
            <a:off x="4444678" y="2358678"/>
            <a:ext cx="77473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rgbClr val="00B429"/>
                </a:solidFill>
              </a:rPr>
              <a:t>Resultados da Avaliação Atuarial</a:t>
            </a:r>
          </a:p>
        </p:txBody>
      </p:sp>
      <p:sp>
        <p:nvSpPr>
          <p:cNvPr id="15" name="Hexágono 14">
            <a:extLst>
              <a:ext uri="{FF2B5EF4-FFF2-40B4-BE49-F238E27FC236}">
                <a16:creationId xmlns:a16="http://schemas.microsoft.com/office/drawing/2014/main" id="{14E392C8-A15B-4ADA-84EC-335A604A9D03}"/>
              </a:ext>
            </a:extLst>
          </p:cNvPr>
          <p:cNvSpPr/>
          <p:nvPr/>
        </p:nvSpPr>
        <p:spPr>
          <a:xfrm>
            <a:off x="-335318" y="445013"/>
            <a:ext cx="1391264" cy="1224116"/>
          </a:xfrm>
          <a:prstGeom prst="hexagon">
            <a:avLst/>
          </a:prstGeom>
          <a:solidFill>
            <a:srgbClr val="76BC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Hexágono 15">
            <a:extLst>
              <a:ext uri="{FF2B5EF4-FFF2-40B4-BE49-F238E27FC236}">
                <a16:creationId xmlns:a16="http://schemas.microsoft.com/office/drawing/2014/main" id="{B917D878-8BAB-4821-93BB-35A2E1EF9B35}"/>
              </a:ext>
            </a:extLst>
          </p:cNvPr>
          <p:cNvSpPr/>
          <p:nvPr/>
        </p:nvSpPr>
        <p:spPr>
          <a:xfrm>
            <a:off x="806114" y="1066904"/>
            <a:ext cx="1391264" cy="1224116"/>
          </a:xfrm>
          <a:prstGeom prst="hexagon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E48087DA-79BC-460B-AE73-0E9CDCCCC78D}"/>
              </a:ext>
            </a:extLst>
          </p:cNvPr>
          <p:cNvSpPr/>
          <p:nvPr/>
        </p:nvSpPr>
        <p:spPr>
          <a:xfrm>
            <a:off x="-326509" y="1726955"/>
            <a:ext cx="1391264" cy="1224116"/>
          </a:xfrm>
          <a:prstGeom prst="hexagon">
            <a:avLst/>
          </a:prstGeom>
          <a:solidFill>
            <a:srgbClr val="88BEE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Hexágono 17">
            <a:extLst>
              <a:ext uri="{FF2B5EF4-FFF2-40B4-BE49-F238E27FC236}">
                <a16:creationId xmlns:a16="http://schemas.microsoft.com/office/drawing/2014/main" id="{A4EA1228-B5AD-4965-9DEF-FF038C7D568B}"/>
              </a:ext>
            </a:extLst>
          </p:cNvPr>
          <p:cNvSpPr/>
          <p:nvPr/>
        </p:nvSpPr>
        <p:spPr>
          <a:xfrm>
            <a:off x="817513" y="2358678"/>
            <a:ext cx="1391264" cy="1224116"/>
          </a:xfrm>
          <a:prstGeom prst="hexagon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Hexágono 18">
            <a:extLst>
              <a:ext uri="{FF2B5EF4-FFF2-40B4-BE49-F238E27FC236}">
                <a16:creationId xmlns:a16="http://schemas.microsoft.com/office/drawing/2014/main" id="{CCBAA0F2-7548-49DD-91D4-6986FE84545F}"/>
              </a:ext>
            </a:extLst>
          </p:cNvPr>
          <p:cNvSpPr/>
          <p:nvPr/>
        </p:nvSpPr>
        <p:spPr>
          <a:xfrm>
            <a:off x="1383825" y="2660693"/>
            <a:ext cx="1391264" cy="122411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B91A9F3-97E1-4285-9FC8-CA22791A73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11" t="74654"/>
          <a:stretch/>
        </p:blipFill>
        <p:spPr>
          <a:xfrm>
            <a:off x="1484671" y="3582794"/>
            <a:ext cx="1312173" cy="31985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4460AB4A-B48D-4CB3-BE8F-CE69E789D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844"/>
          <a:stretch/>
        </p:blipFill>
        <p:spPr>
          <a:xfrm>
            <a:off x="2035278" y="2640669"/>
            <a:ext cx="761566" cy="1261981"/>
          </a:xfrm>
          <a:prstGeom prst="rect">
            <a:avLst/>
          </a:prstGeom>
        </p:spPr>
      </p:pic>
      <p:sp>
        <p:nvSpPr>
          <p:cNvPr id="26" name="Hexágono 25">
            <a:extLst>
              <a:ext uri="{FF2B5EF4-FFF2-40B4-BE49-F238E27FC236}">
                <a16:creationId xmlns:a16="http://schemas.microsoft.com/office/drawing/2014/main" id="{CBF3E635-112C-433F-8940-E26D3612AF91}"/>
              </a:ext>
            </a:extLst>
          </p:cNvPr>
          <p:cNvSpPr/>
          <p:nvPr/>
        </p:nvSpPr>
        <p:spPr>
          <a:xfrm>
            <a:off x="749493" y="4972584"/>
            <a:ext cx="1391264" cy="1224116"/>
          </a:xfrm>
          <a:prstGeom prst="hexagon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Hexágono 26">
            <a:extLst>
              <a:ext uri="{FF2B5EF4-FFF2-40B4-BE49-F238E27FC236}">
                <a16:creationId xmlns:a16="http://schemas.microsoft.com/office/drawing/2014/main" id="{A8E2EBD6-CBC5-4E57-8749-6FEE60E4C261}"/>
              </a:ext>
            </a:extLst>
          </p:cNvPr>
          <p:cNvSpPr/>
          <p:nvPr/>
        </p:nvSpPr>
        <p:spPr>
          <a:xfrm>
            <a:off x="1887271" y="4313371"/>
            <a:ext cx="1391264" cy="1224116"/>
          </a:xfrm>
          <a:prstGeom prst="hexagon">
            <a:avLst/>
          </a:prstGeom>
          <a:solidFill>
            <a:srgbClr val="88BEE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228C106E-1F91-4755-BDCD-6FE2BF4BB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306"/>
          <a:stretch/>
        </p:blipFill>
        <p:spPr>
          <a:xfrm>
            <a:off x="1369142" y="3949949"/>
            <a:ext cx="666136" cy="1261981"/>
          </a:xfrm>
          <a:prstGeom prst="rect">
            <a:avLst/>
          </a:prstGeom>
        </p:spPr>
      </p:pic>
      <p:sp>
        <p:nvSpPr>
          <p:cNvPr id="31" name="Hexágono 30">
            <a:extLst>
              <a:ext uri="{FF2B5EF4-FFF2-40B4-BE49-F238E27FC236}">
                <a16:creationId xmlns:a16="http://schemas.microsoft.com/office/drawing/2014/main" id="{B2F5E9F3-A5B0-4E41-97AC-51B9D0859BA1}"/>
              </a:ext>
            </a:extLst>
          </p:cNvPr>
          <p:cNvSpPr/>
          <p:nvPr/>
        </p:nvSpPr>
        <p:spPr>
          <a:xfrm>
            <a:off x="1906935" y="5594473"/>
            <a:ext cx="1391264" cy="1224116"/>
          </a:xfrm>
          <a:prstGeom prst="hexagon">
            <a:avLst/>
          </a:prstGeom>
          <a:solidFill>
            <a:srgbClr val="76BC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F08B6011-2CBC-4D52-99D6-321136F5F6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665"/>
          <a:stretch/>
        </p:blipFill>
        <p:spPr>
          <a:xfrm>
            <a:off x="210155" y="3281453"/>
            <a:ext cx="775135" cy="1261981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DAAB2D74-7B5B-4F54-9334-D94EE6F5D3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9046"/>
          <a:stretch/>
        </p:blipFill>
        <p:spPr>
          <a:xfrm>
            <a:off x="2510803" y="5858890"/>
            <a:ext cx="1426588" cy="101668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756D7CE-BCA0-A1BB-08E4-1920B6478A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814" y="6196700"/>
            <a:ext cx="905185" cy="6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37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>
            <a:extLst>
              <a:ext uri="{FF2B5EF4-FFF2-40B4-BE49-F238E27FC236}">
                <a16:creationId xmlns:a16="http://schemas.microsoft.com/office/drawing/2014/main" id="{BDFBD52A-DB44-416F-AFBE-D3B0D93A1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432"/>
          <a:stretch/>
        </p:blipFill>
        <p:spPr>
          <a:xfrm>
            <a:off x="1370256" y="6558489"/>
            <a:ext cx="1426588" cy="297423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9B1E4BC7-CFDB-4113-9E3C-F56EDD1291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64"/>
          <a:stretch/>
        </p:blipFill>
        <p:spPr>
          <a:xfrm>
            <a:off x="210155" y="3572962"/>
            <a:ext cx="1426588" cy="969653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F0D7FFD6-A6B2-4594-9351-AAAF49D680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600"/>
          <a:stretch/>
        </p:blipFill>
        <p:spPr>
          <a:xfrm>
            <a:off x="1370256" y="3954972"/>
            <a:ext cx="1426588" cy="358400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0B91C0C1-D841-483B-A394-44394047760F}"/>
              </a:ext>
            </a:extLst>
          </p:cNvPr>
          <p:cNvSpPr txBox="1"/>
          <p:nvPr/>
        </p:nvSpPr>
        <p:spPr>
          <a:xfrm>
            <a:off x="3512790" y="305827"/>
            <a:ext cx="868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B429"/>
                </a:solidFill>
              </a:rPr>
              <a:t>O que é Avaliação Atuarial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A0E07C4-6515-4242-92FB-1628C14B6722}"/>
              </a:ext>
            </a:extLst>
          </p:cNvPr>
          <p:cNvSpPr txBox="1"/>
          <p:nvPr/>
        </p:nvSpPr>
        <p:spPr>
          <a:xfrm>
            <a:off x="3817542" y="1359713"/>
            <a:ext cx="807277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	“Documento elaborado por atuário, em conformidade com as bases técnicas estabelecidas para o plano de benefícios do RPPS, que caracteriza a população segurada e a base cadastral utilizada, discrimina os encargos, estima os recursos necessários e as alíquotas de contribuição normal e suplementar do plano de custeio de equilíbrio para todos os benefícios do plano, que apresenta os montantes dos fundos de natureza atuarial, das reservas técnicas e provisões matemáticas a contabilizar, o fluxo atuarial e as projeções atuariais exigidas pela legislação pertinente e que contem parecer atuarial conclusivo relativo à solvência e liquidez do plano de benefícios.”</a:t>
            </a:r>
          </a:p>
          <a:p>
            <a:pPr algn="just"/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Portaria nº 464, de 19 de novembro de 2018, ANEXO – Conceitos, item 9</a:t>
            </a:r>
          </a:p>
        </p:txBody>
      </p:sp>
      <p:sp>
        <p:nvSpPr>
          <p:cNvPr id="15" name="Hexágono 14">
            <a:extLst>
              <a:ext uri="{FF2B5EF4-FFF2-40B4-BE49-F238E27FC236}">
                <a16:creationId xmlns:a16="http://schemas.microsoft.com/office/drawing/2014/main" id="{14E392C8-A15B-4ADA-84EC-335A604A9D03}"/>
              </a:ext>
            </a:extLst>
          </p:cNvPr>
          <p:cNvSpPr/>
          <p:nvPr/>
        </p:nvSpPr>
        <p:spPr>
          <a:xfrm>
            <a:off x="-335318" y="445013"/>
            <a:ext cx="1391264" cy="1224116"/>
          </a:xfrm>
          <a:prstGeom prst="hexagon">
            <a:avLst/>
          </a:prstGeom>
          <a:solidFill>
            <a:srgbClr val="76BC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Hexágono 15">
            <a:extLst>
              <a:ext uri="{FF2B5EF4-FFF2-40B4-BE49-F238E27FC236}">
                <a16:creationId xmlns:a16="http://schemas.microsoft.com/office/drawing/2014/main" id="{B917D878-8BAB-4821-93BB-35A2E1EF9B35}"/>
              </a:ext>
            </a:extLst>
          </p:cNvPr>
          <p:cNvSpPr/>
          <p:nvPr/>
        </p:nvSpPr>
        <p:spPr>
          <a:xfrm>
            <a:off x="806114" y="1066904"/>
            <a:ext cx="1391264" cy="1224116"/>
          </a:xfrm>
          <a:prstGeom prst="hexagon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E48087DA-79BC-460B-AE73-0E9CDCCCC78D}"/>
              </a:ext>
            </a:extLst>
          </p:cNvPr>
          <p:cNvSpPr/>
          <p:nvPr/>
        </p:nvSpPr>
        <p:spPr>
          <a:xfrm>
            <a:off x="-326509" y="1726955"/>
            <a:ext cx="1391264" cy="1224116"/>
          </a:xfrm>
          <a:prstGeom prst="hexagon">
            <a:avLst/>
          </a:prstGeom>
          <a:solidFill>
            <a:srgbClr val="88BEE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Hexágono 17">
            <a:extLst>
              <a:ext uri="{FF2B5EF4-FFF2-40B4-BE49-F238E27FC236}">
                <a16:creationId xmlns:a16="http://schemas.microsoft.com/office/drawing/2014/main" id="{A4EA1228-B5AD-4965-9DEF-FF038C7D568B}"/>
              </a:ext>
            </a:extLst>
          </p:cNvPr>
          <p:cNvSpPr/>
          <p:nvPr/>
        </p:nvSpPr>
        <p:spPr>
          <a:xfrm>
            <a:off x="817513" y="2358678"/>
            <a:ext cx="1391264" cy="1224116"/>
          </a:xfrm>
          <a:prstGeom prst="hexagon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Hexágono 18">
            <a:extLst>
              <a:ext uri="{FF2B5EF4-FFF2-40B4-BE49-F238E27FC236}">
                <a16:creationId xmlns:a16="http://schemas.microsoft.com/office/drawing/2014/main" id="{CCBAA0F2-7548-49DD-91D4-6986FE84545F}"/>
              </a:ext>
            </a:extLst>
          </p:cNvPr>
          <p:cNvSpPr/>
          <p:nvPr/>
        </p:nvSpPr>
        <p:spPr>
          <a:xfrm>
            <a:off x="1383825" y="2660693"/>
            <a:ext cx="1391264" cy="122411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B91A9F3-97E1-4285-9FC8-CA22791A73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11" t="74654"/>
          <a:stretch/>
        </p:blipFill>
        <p:spPr>
          <a:xfrm>
            <a:off x="1484671" y="3582794"/>
            <a:ext cx="1312173" cy="31985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4460AB4A-B48D-4CB3-BE8F-CE69E789D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844"/>
          <a:stretch/>
        </p:blipFill>
        <p:spPr>
          <a:xfrm>
            <a:off x="2035278" y="2640669"/>
            <a:ext cx="761566" cy="1261981"/>
          </a:xfrm>
          <a:prstGeom prst="rect">
            <a:avLst/>
          </a:prstGeom>
        </p:spPr>
      </p:pic>
      <p:sp>
        <p:nvSpPr>
          <p:cNvPr id="26" name="Hexágono 25">
            <a:extLst>
              <a:ext uri="{FF2B5EF4-FFF2-40B4-BE49-F238E27FC236}">
                <a16:creationId xmlns:a16="http://schemas.microsoft.com/office/drawing/2014/main" id="{CBF3E635-112C-433F-8940-E26D3612AF91}"/>
              </a:ext>
            </a:extLst>
          </p:cNvPr>
          <p:cNvSpPr/>
          <p:nvPr/>
        </p:nvSpPr>
        <p:spPr>
          <a:xfrm>
            <a:off x="749493" y="4972584"/>
            <a:ext cx="1391264" cy="1224116"/>
          </a:xfrm>
          <a:prstGeom prst="hexagon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Hexágono 26">
            <a:extLst>
              <a:ext uri="{FF2B5EF4-FFF2-40B4-BE49-F238E27FC236}">
                <a16:creationId xmlns:a16="http://schemas.microsoft.com/office/drawing/2014/main" id="{A8E2EBD6-CBC5-4E57-8749-6FEE60E4C261}"/>
              </a:ext>
            </a:extLst>
          </p:cNvPr>
          <p:cNvSpPr/>
          <p:nvPr/>
        </p:nvSpPr>
        <p:spPr>
          <a:xfrm>
            <a:off x="1887271" y="4313371"/>
            <a:ext cx="1391264" cy="1224116"/>
          </a:xfrm>
          <a:prstGeom prst="hexagon">
            <a:avLst/>
          </a:prstGeom>
          <a:solidFill>
            <a:srgbClr val="88BEE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228C106E-1F91-4755-BDCD-6FE2BF4BB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306"/>
          <a:stretch/>
        </p:blipFill>
        <p:spPr>
          <a:xfrm>
            <a:off x="1369142" y="3949949"/>
            <a:ext cx="666136" cy="1261981"/>
          </a:xfrm>
          <a:prstGeom prst="rect">
            <a:avLst/>
          </a:prstGeom>
        </p:spPr>
      </p:pic>
      <p:sp>
        <p:nvSpPr>
          <p:cNvPr id="31" name="Hexágono 30">
            <a:extLst>
              <a:ext uri="{FF2B5EF4-FFF2-40B4-BE49-F238E27FC236}">
                <a16:creationId xmlns:a16="http://schemas.microsoft.com/office/drawing/2014/main" id="{B2F5E9F3-A5B0-4E41-97AC-51B9D0859BA1}"/>
              </a:ext>
            </a:extLst>
          </p:cNvPr>
          <p:cNvSpPr/>
          <p:nvPr/>
        </p:nvSpPr>
        <p:spPr>
          <a:xfrm>
            <a:off x="1906935" y="5594473"/>
            <a:ext cx="1391264" cy="1224116"/>
          </a:xfrm>
          <a:prstGeom prst="hexagon">
            <a:avLst/>
          </a:prstGeom>
          <a:solidFill>
            <a:srgbClr val="76BC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F08B6011-2CBC-4D52-99D6-321136F5F6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665"/>
          <a:stretch/>
        </p:blipFill>
        <p:spPr>
          <a:xfrm>
            <a:off x="210155" y="3281453"/>
            <a:ext cx="775135" cy="1261981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DAAB2D74-7B5B-4F54-9334-D94EE6F5D3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9046"/>
          <a:stretch/>
        </p:blipFill>
        <p:spPr>
          <a:xfrm>
            <a:off x="2510803" y="5858890"/>
            <a:ext cx="1426588" cy="101668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B0CC11E-1023-2A9E-4824-69FC11B3F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814" y="6196700"/>
            <a:ext cx="905185" cy="6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38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717E3EC6-8DA9-4AAE-9BAE-6DE966075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574"/>
          <a:stretch/>
        </p:blipFill>
        <p:spPr>
          <a:xfrm>
            <a:off x="10747435" y="1986064"/>
            <a:ext cx="1432684" cy="696085"/>
          </a:xfrm>
          <a:prstGeom prst="rect">
            <a:avLst/>
          </a:prstGeom>
        </p:spPr>
      </p:pic>
      <p:sp>
        <p:nvSpPr>
          <p:cNvPr id="15" name="Hexágono 14">
            <a:extLst>
              <a:ext uri="{FF2B5EF4-FFF2-40B4-BE49-F238E27FC236}">
                <a16:creationId xmlns:a16="http://schemas.microsoft.com/office/drawing/2014/main" id="{14E392C8-A15B-4ADA-84EC-335A604A9D03}"/>
              </a:ext>
            </a:extLst>
          </p:cNvPr>
          <p:cNvSpPr/>
          <p:nvPr/>
        </p:nvSpPr>
        <p:spPr>
          <a:xfrm>
            <a:off x="10086874" y="-519994"/>
            <a:ext cx="1391264" cy="1224116"/>
          </a:xfrm>
          <a:prstGeom prst="hexagon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Hexágono 34">
            <a:extLst>
              <a:ext uri="{FF2B5EF4-FFF2-40B4-BE49-F238E27FC236}">
                <a16:creationId xmlns:a16="http://schemas.microsoft.com/office/drawing/2014/main" id="{A3FAE7FA-8FF6-4A11-A036-45CDE36D2872}"/>
              </a:ext>
            </a:extLst>
          </p:cNvPr>
          <p:cNvSpPr/>
          <p:nvPr/>
        </p:nvSpPr>
        <p:spPr>
          <a:xfrm>
            <a:off x="9133065" y="-299828"/>
            <a:ext cx="1391264" cy="1224116"/>
          </a:xfrm>
          <a:prstGeom prst="hexagon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BFC433A3-AF8F-48B6-B0F5-D23BF69DF9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-510990" y="2492008"/>
            <a:ext cx="5736833" cy="4651651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0B91C0C1-D841-483B-A394-44394047760F}"/>
              </a:ext>
            </a:extLst>
          </p:cNvPr>
          <p:cNvSpPr txBox="1"/>
          <p:nvPr/>
        </p:nvSpPr>
        <p:spPr>
          <a:xfrm>
            <a:off x="592185" y="1586558"/>
            <a:ext cx="698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B429"/>
                </a:solidFill>
              </a:rPr>
              <a:t>Base de Dados e Estatística</a:t>
            </a:r>
          </a:p>
        </p:txBody>
      </p:sp>
      <p:sp>
        <p:nvSpPr>
          <p:cNvPr id="16" name="Hexágono 15">
            <a:extLst>
              <a:ext uri="{FF2B5EF4-FFF2-40B4-BE49-F238E27FC236}">
                <a16:creationId xmlns:a16="http://schemas.microsoft.com/office/drawing/2014/main" id="{B917D878-8BAB-4821-93BB-35A2E1EF9B35}"/>
              </a:ext>
            </a:extLst>
          </p:cNvPr>
          <p:cNvSpPr/>
          <p:nvPr/>
        </p:nvSpPr>
        <p:spPr>
          <a:xfrm>
            <a:off x="11228306" y="101897"/>
            <a:ext cx="1391264" cy="1224116"/>
          </a:xfrm>
          <a:prstGeom prst="hexagon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E48087DA-79BC-460B-AE73-0E9CDCCCC78D}"/>
              </a:ext>
            </a:extLst>
          </p:cNvPr>
          <p:cNvSpPr/>
          <p:nvPr/>
        </p:nvSpPr>
        <p:spPr>
          <a:xfrm>
            <a:off x="10095683" y="761948"/>
            <a:ext cx="1391264" cy="1224116"/>
          </a:xfrm>
          <a:prstGeom prst="hexagon">
            <a:avLst/>
          </a:prstGeom>
          <a:solidFill>
            <a:srgbClr val="88BEE6">
              <a:alpha val="50000"/>
            </a:srgbClr>
          </a:solidFill>
          <a:ln w="38100">
            <a:solidFill>
              <a:srgbClr val="0697D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6E58D24E-AB86-40DA-93A8-DCAB13430ADE}"/>
              </a:ext>
            </a:extLst>
          </p:cNvPr>
          <p:cNvCxnSpPr>
            <a:cxnSpLocks/>
          </p:cNvCxnSpPr>
          <p:nvPr/>
        </p:nvCxnSpPr>
        <p:spPr>
          <a:xfrm flipH="1">
            <a:off x="7771743" y="757087"/>
            <a:ext cx="853767" cy="1189649"/>
          </a:xfrm>
          <a:prstGeom prst="line">
            <a:avLst/>
          </a:prstGeom>
          <a:ln w="38100">
            <a:solidFill>
              <a:srgbClr val="0697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ADBBA5C-1F0D-479F-8134-FD368F6F602E}"/>
              </a:ext>
            </a:extLst>
          </p:cNvPr>
          <p:cNvCxnSpPr>
            <a:cxnSpLocks/>
          </p:cNvCxnSpPr>
          <p:nvPr/>
        </p:nvCxnSpPr>
        <p:spPr>
          <a:xfrm flipH="1" flipV="1">
            <a:off x="8611460" y="757087"/>
            <a:ext cx="2196000" cy="4861"/>
          </a:xfrm>
          <a:prstGeom prst="line">
            <a:avLst/>
          </a:prstGeom>
          <a:ln w="38100">
            <a:solidFill>
              <a:srgbClr val="0697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338F5AA1-ECB4-4C86-85FD-98C581E43A10}"/>
              </a:ext>
            </a:extLst>
          </p:cNvPr>
          <p:cNvCxnSpPr>
            <a:cxnSpLocks/>
          </p:cNvCxnSpPr>
          <p:nvPr/>
        </p:nvCxnSpPr>
        <p:spPr>
          <a:xfrm flipH="1">
            <a:off x="6844683" y="1946736"/>
            <a:ext cx="927060" cy="0"/>
          </a:xfrm>
          <a:prstGeom prst="line">
            <a:avLst/>
          </a:prstGeom>
          <a:ln w="38100">
            <a:solidFill>
              <a:srgbClr val="0697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>
            <a:extLst>
              <a:ext uri="{FF2B5EF4-FFF2-40B4-BE49-F238E27FC236}">
                <a16:creationId xmlns:a16="http://schemas.microsoft.com/office/drawing/2014/main" id="{098D392A-B67D-4873-9546-BF886977240D}"/>
              </a:ext>
            </a:extLst>
          </p:cNvPr>
          <p:cNvSpPr/>
          <p:nvPr/>
        </p:nvSpPr>
        <p:spPr>
          <a:xfrm>
            <a:off x="6666002" y="1850501"/>
            <a:ext cx="180000" cy="180000"/>
          </a:xfrm>
          <a:prstGeom prst="ellipse">
            <a:avLst/>
          </a:prstGeom>
          <a:solidFill>
            <a:srgbClr val="88BEE6"/>
          </a:solidFill>
          <a:ln w="28575">
            <a:solidFill>
              <a:srgbClr val="069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1F3CB182-7E04-456A-A30F-29B7B12F30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38"/>
          <a:stretch/>
        </p:blipFill>
        <p:spPr>
          <a:xfrm>
            <a:off x="11486946" y="1428346"/>
            <a:ext cx="688581" cy="1255885"/>
          </a:xfrm>
          <a:prstGeom prst="rect">
            <a:avLst/>
          </a:prstGeom>
        </p:spPr>
      </p:pic>
      <p:graphicFrame>
        <p:nvGraphicFramePr>
          <p:cNvPr id="18" name="Tabela 3">
            <a:extLst>
              <a:ext uri="{FF2B5EF4-FFF2-40B4-BE49-F238E27FC236}">
                <a16:creationId xmlns:a16="http://schemas.microsoft.com/office/drawing/2014/main" id="{743CE94B-69BB-427E-AC80-89924C0C9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334835"/>
              </p:ext>
            </p:extLst>
          </p:nvPr>
        </p:nvGraphicFramePr>
        <p:xfrm>
          <a:off x="1409903" y="3409751"/>
          <a:ext cx="9484124" cy="20726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371031">
                  <a:extLst>
                    <a:ext uri="{9D8B030D-6E8A-4147-A177-3AD203B41FA5}">
                      <a16:colId xmlns:a16="http://schemas.microsoft.com/office/drawing/2014/main" val="1558328824"/>
                    </a:ext>
                  </a:extLst>
                </a:gridCol>
                <a:gridCol w="2371031">
                  <a:extLst>
                    <a:ext uri="{9D8B030D-6E8A-4147-A177-3AD203B41FA5}">
                      <a16:colId xmlns:a16="http://schemas.microsoft.com/office/drawing/2014/main" val="461651563"/>
                    </a:ext>
                  </a:extLst>
                </a:gridCol>
                <a:gridCol w="2371031">
                  <a:extLst>
                    <a:ext uri="{9D8B030D-6E8A-4147-A177-3AD203B41FA5}">
                      <a16:colId xmlns:a16="http://schemas.microsoft.com/office/drawing/2014/main" val="3146809944"/>
                    </a:ext>
                  </a:extLst>
                </a:gridCol>
                <a:gridCol w="2371031">
                  <a:extLst>
                    <a:ext uri="{9D8B030D-6E8A-4147-A177-3AD203B41FA5}">
                      <a16:colId xmlns:a16="http://schemas.microsoft.com/office/drawing/2014/main" val="2754285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Informações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Masculino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Feminino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6029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Nº Ativos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562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782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89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Nº Aposentados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209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Nº Pensionistas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293336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B8A457D1-120C-53DC-6552-5D767FE90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814" y="6196700"/>
            <a:ext cx="905185" cy="6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61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717E3EC6-8DA9-4AAE-9BAE-6DE966075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574"/>
          <a:stretch/>
        </p:blipFill>
        <p:spPr>
          <a:xfrm>
            <a:off x="10747435" y="1986064"/>
            <a:ext cx="1432684" cy="696085"/>
          </a:xfrm>
          <a:prstGeom prst="rect">
            <a:avLst/>
          </a:prstGeom>
        </p:spPr>
      </p:pic>
      <p:sp>
        <p:nvSpPr>
          <p:cNvPr id="15" name="Hexágono 14">
            <a:extLst>
              <a:ext uri="{FF2B5EF4-FFF2-40B4-BE49-F238E27FC236}">
                <a16:creationId xmlns:a16="http://schemas.microsoft.com/office/drawing/2014/main" id="{14E392C8-A15B-4ADA-84EC-335A604A9D03}"/>
              </a:ext>
            </a:extLst>
          </p:cNvPr>
          <p:cNvSpPr/>
          <p:nvPr/>
        </p:nvSpPr>
        <p:spPr>
          <a:xfrm>
            <a:off x="10086874" y="-519994"/>
            <a:ext cx="1391264" cy="1224116"/>
          </a:xfrm>
          <a:prstGeom prst="hexagon">
            <a:avLst/>
          </a:prstGeom>
          <a:solidFill>
            <a:srgbClr val="76BC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Hexágono 34">
            <a:extLst>
              <a:ext uri="{FF2B5EF4-FFF2-40B4-BE49-F238E27FC236}">
                <a16:creationId xmlns:a16="http://schemas.microsoft.com/office/drawing/2014/main" id="{A3FAE7FA-8FF6-4A11-A036-45CDE36D2872}"/>
              </a:ext>
            </a:extLst>
          </p:cNvPr>
          <p:cNvSpPr/>
          <p:nvPr/>
        </p:nvSpPr>
        <p:spPr>
          <a:xfrm>
            <a:off x="9133065" y="-299828"/>
            <a:ext cx="1391264" cy="1224116"/>
          </a:xfrm>
          <a:prstGeom prst="hexagon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BFC433A3-AF8F-48B6-B0F5-D23BF69DF9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-510990" y="2492008"/>
            <a:ext cx="5736833" cy="4651651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0B91C0C1-D841-483B-A394-44394047760F}"/>
              </a:ext>
            </a:extLst>
          </p:cNvPr>
          <p:cNvSpPr txBox="1"/>
          <p:nvPr/>
        </p:nvSpPr>
        <p:spPr>
          <a:xfrm>
            <a:off x="982994" y="1632121"/>
            <a:ext cx="4886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B429"/>
                </a:solidFill>
              </a:rPr>
              <a:t>Dados dos Segurados</a:t>
            </a:r>
          </a:p>
        </p:txBody>
      </p:sp>
      <p:sp>
        <p:nvSpPr>
          <p:cNvPr id="16" name="Hexágono 15">
            <a:extLst>
              <a:ext uri="{FF2B5EF4-FFF2-40B4-BE49-F238E27FC236}">
                <a16:creationId xmlns:a16="http://schemas.microsoft.com/office/drawing/2014/main" id="{B917D878-8BAB-4821-93BB-35A2E1EF9B35}"/>
              </a:ext>
            </a:extLst>
          </p:cNvPr>
          <p:cNvSpPr/>
          <p:nvPr/>
        </p:nvSpPr>
        <p:spPr>
          <a:xfrm>
            <a:off x="11228306" y="101897"/>
            <a:ext cx="1391264" cy="1224116"/>
          </a:xfrm>
          <a:prstGeom prst="hexagon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E48087DA-79BC-460B-AE73-0E9CDCCCC78D}"/>
              </a:ext>
            </a:extLst>
          </p:cNvPr>
          <p:cNvSpPr/>
          <p:nvPr/>
        </p:nvSpPr>
        <p:spPr>
          <a:xfrm>
            <a:off x="10095683" y="761948"/>
            <a:ext cx="1391264" cy="1224116"/>
          </a:xfrm>
          <a:prstGeom prst="hexagon">
            <a:avLst/>
          </a:prstGeom>
          <a:solidFill>
            <a:srgbClr val="88BEE6">
              <a:alpha val="50000"/>
            </a:srgbClr>
          </a:solidFill>
          <a:ln w="38100">
            <a:solidFill>
              <a:srgbClr val="0697D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6E58D24E-AB86-40DA-93A8-DCAB13430ADE}"/>
              </a:ext>
            </a:extLst>
          </p:cNvPr>
          <p:cNvCxnSpPr>
            <a:cxnSpLocks/>
          </p:cNvCxnSpPr>
          <p:nvPr/>
        </p:nvCxnSpPr>
        <p:spPr>
          <a:xfrm flipH="1">
            <a:off x="7719060" y="757087"/>
            <a:ext cx="906450" cy="1289937"/>
          </a:xfrm>
          <a:prstGeom prst="line">
            <a:avLst/>
          </a:prstGeom>
          <a:ln w="38100">
            <a:solidFill>
              <a:srgbClr val="0697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ADBBA5C-1F0D-479F-8134-FD368F6F602E}"/>
              </a:ext>
            </a:extLst>
          </p:cNvPr>
          <p:cNvCxnSpPr>
            <a:cxnSpLocks/>
          </p:cNvCxnSpPr>
          <p:nvPr/>
        </p:nvCxnSpPr>
        <p:spPr>
          <a:xfrm flipH="1" flipV="1">
            <a:off x="8611460" y="757087"/>
            <a:ext cx="2196000" cy="4861"/>
          </a:xfrm>
          <a:prstGeom prst="line">
            <a:avLst/>
          </a:prstGeom>
          <a:ln w="38100">
            <a:solidFill>
              <a:srgbClr val="0697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338F5AA1-ECB4-4C86-85FD-98C581E43A10}"/>
              </a:ext>
            </a:extLst>
          </p:cNvPr>
          <p:cNvCxnSpPr>
            <a:cxnSpLocks/>
          </p:cNvCxnSpPr>
          <p:nvPr/>
        </p:nvCxnSpPr>
        <p:spPr>
          <a:xfrm flipH="1">
            <a:off x="5802630" y="2047024"/>
            <a:ext cx="1944000" cy="0"/>
          </a:xfrm>
          <a:prstGeom prst="line">
            <a:avLst/>
          </a:prstGeom>
          <a:ln w="38100">
            <a:solidFill>
              <a:srgbClr val="0697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>
            <a:extLst>
              <a:ext uri="{FF2B5EF4-FFF2-40B4-BE49-F238E27FC236}">
                <a16:creationId xmlns:a16="http://schemas.microsoft.com/office/drawing/2014/main" id="{098D392A-B67D-4873-9546-BF886977240D}"/>
              </a:ext>
            </a:extLst>
          </p:cNvPr>
          <p:cNvSpPr/>
          <p:nvPr/>
        </p:nvSpPr>
        <p:spPr>
          <a:xfrm>
            <a:off x="5722377" y="1946736"/>
            <a:ext cx="180000" cy="180000"/>
          </a:xfrm>
          <a:prstGeom prst="ellipse">
            <a:avLst/>
          </a:prstGeom>
          <a:solidFill>
            <a:srgbClr val="88BEE6"/>
          </a:solidFill>
          <a:ln w="28575">
            <a:solidFill>
              <a:srgbClr val="069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1F3CB182-7E04-456A-A30F-29B7B12F30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38"/>
          <a:stretch/>
        </p:blipFill>
        <p:spPr>
          <a:xfrm>
            <a:off x="11486946" y="1428346"/>
            <a:ext cx="688581" cy="1255885"/>
          </a:xfrm>
          <a:prstGeom prst="rect">
            <a:avLst/>
          </a:prstGeom>
        </p:spPr>
      </p:pic>
      <p:graphicFrame>
        <p:nvGraphicFramePr>
          <p:cNvPr id="18" name="Tabela 3">
            <a:extLst>
              <a:ext uri="{FF2B5EF4-FFF2-40B4-BE49-F238E27FC236}">
                <a16:creationId xmlns:a16="http://schemas.microsoft.com/office/drawing/2014/main" id="{743CE94B-69BB-427E-AC80-89924C0C9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441264"/>
              </p:ext>
            </p:extLst>
          </p:nvPr>
        </p:nvGraphicFramePr>
        <p:xfrm>
          <a:off x="1409903" y="3409751"/>
          <a:ext cx="9484124" cy="13411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371031">
                  <a:extLst>
                    <a:ext uri="{9D8B030D-6E8A-4147-A177-3AD203B41FA5}">
                      <a16:colId xmlns:a16="http://schemas.microsoft.com/office/drawing/2014/main" val="1558328824"/>
                    </a:ext>
                  </a:extLst>
                </a:gridCol>
                <a:gridCol w="2371031">
                  <a:extLst>
                    <a:ext uri="{9D8B030D-6E8A-4147-A177-3AD203B41FA5}">
                      <a16:colId xmlns:a16="http://schemas.microsoft.com/office/drawing/2014/main" val="461651563"/>
                    </a:ext>
                  </a:extLst>
                </a:gridCol>
                <a:gridCol w="2371031">
                  <a:extLst>
                    <a:ext uri="{9D8B030D-6E8A-4147-A177-3AD203B41FA5}">
                      <a16:colId xmlns:a16="http://schemas.microsoft.com/office/drawing/2014/main" val="3146809944"/>
                    </a:ext>
                  </a:extLst>
                </a:gridCol>
                <a:gridCol w="2371031">
                  <a:extLst>
                    <a:ext uri="{9D8B030D-6E8A-4147-A177-3AD203B41FA5}">
                      <a16:colId xmlns:a16="http://schemas.microsoft.com/office/drawing/2014/main" val="2754285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Variação </a:t>
                      </a:r>
                      <a:r>
                        <a:rPr lang="pt-BR" sz="2000" dirty="0"/>
                        <a:t>2022/2023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Aposentados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Pensionistas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6029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Aumentativa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39,39%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120,00%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1,57%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89476"/>
                  </a:ext>
                </a:extLst>
              </a:tr>
            </a:tbl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A184F9C6-79AE-3DA3-4273-A4F54D721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814" y="6196700"/>
            <a:ext cx="905185" cy="6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64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717E3EC6-8DA9-4AAE-9BAE-6DE966075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574"/>
          <a:stretch/>
        </p:blipFill>
        <p:spPr>
          <a:xfrm>
            <a:off x="10747435" y="1986064"/>
            <a:ext cx="1432684" cy="696085"/>
          </a:xfrm>
          <a:prstGeom prst="rect">
            <a:avLst/>
          </a:prstGeom>
        </p:spPr>
      </p:pic>
      <p:sp>
        <p:nvSpPr>
          <p:cNvPr id="15" name="Hexágono 14">
            <a:extLst>
              <a:ext uri="{FF2B5EF4-FFF2-40B4-BE49-F238E27FC236}">
                <a16:creationId xmlns:a16="http://schemas.microsoft.com/office/drawing/2014/main" id="{14E392C8-A15B-4ADA-84EC-335A604A9D03}"/>
              </a:ext>
            </a:extLst>
          </p:cNvPr>
          <p:cNvSpPr/>
          <p:nvPr/>
        </p:nvSpPr>
        <p:spPr>
          <a:xfrm>
            <a:off x="10086874" y="-519994"/>
            <a:ext cx="1391264" cy="1224116"/>
          </a:xfrm>
          <a:prstGeom prst="hexagon">
            <a:avLst/>
          </a:prstGeom>
          <a:solidFill>
            <a:srgbClr val="76BC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Hexágono 34">
            <a:extLst>
              <a:ext uri="{FF2B5EF4-FFF2-40B4-BE49-F238E27FC236}">
                <a16:creationId xmlns:a16="http://schemas.microsoft.com/office/drawing/2014/main" id="{A3FAE7FA-8FF6-4A11-A036-45CDE36D2872}"/>
              </a:ext>
            </a:extLst>
          </p:cNvPr>
          <p:cNvSpPr/>
          <p:nvPr/>
        </p:nvSpPr>
        <p:spPr>
          <a:xfrm>
            <a:off x="9133065" y="-299828"/>
            <a:ext cx="1391264" cy="1224116"/>
          </a:xfrm>
          <a:prstGeom prst="hexagon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BFC433A3-AF8F-48B6-B0F5-D23BF69DF9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-510990" y="2492008"/>
            <a:ext cx="5736833" cy="4651651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0B91C0C1-D841-483B-A394-44394047760F}"/>
              </a:ext>
            </a:extLst>
          </p:cNvPr>
          <p:cNvSpPr txBox="1"/>
          <p:nvPr/>
        </p:nvSpPr>
        <p:spPr>
          <a:xfrm>
            <a:off x="1265333" y="1632121"/>
            <a:ext cx="4886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B429"/>
                </a:solidFill>
              </a:rPr>
              <a:t>Folha de Pagamento</a:t>
            </a:r>
          </a:p>
        </p:txBody>
      </p:sp>
      <p:sp>
        <p:nvSpPr>
          <p:cNvPr id="16" name="Hexágono 15">
            <a:extLst>
              <a:ext uri="{FF2B5EF4-FFF2-40B4-BE49-F238E27FC236}">
                <a16:creationId xmlns:a16="http://schemas.microsoft.com/office/drawing/2014/main" id="{B917D878-8BAB-4821-93BB-35A2E1EF9B35}"/>
              </a:ext>
            </a:extLst>
          </p:cNvPr>
          <p:cNvSpPr/>
          <p:nvPr/>
        </p:nvSpPr>
        <p:spPr>
          <a:xfrm>
            <a:off x="11228306" y="101897"/>
            <a:ext cx="1391264" cy="1224116"/>
          </a:xfrm>
          <a:prstGeom prst="hexagon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E48087DA-79BC-460B-AE73-0E9CDCCCC78D}"/>
              </a:ext>
            </a:extLst>
          </p:cNvPr>
          <p:cNvSpPr/>
          <p:nvPr/>
        </p:nvSpPr>
        <p:spPr>
          <a:xfrm>
            <a:off x="10095683" y="761948"/>
            <a:ext cx="1391264" cy="1224116"/>
          </a:xfrm>
          <a:prstGeom prst="hexagon">
            <a:avLst/>
          </a:prstGeom>
          <a:solidFill>
            <a:srgbClr val="88BEE6">
              <a:alpha val="50000"/>
            </a:srgbClr>
          </a:solidFill>
          <a:ln w="38100">
            <a:solidFill>
              <a:srgbClr val="0697D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6E58D24E-AB86-40DA-93A8-DCAB13430ADE}"/>
              </a:ext>
            </a:extLst>
          </p:cNvPr>
          <p:cNvCxnSpPr>
            <a:cxnSpLocks/>
          </p:cNvCxnSpPr>
          <p:nvPr/>
        </p:nvCxnSpPr>
        <p:spPr>
          <a:xfrm flipH="1">
            <a:off x="7719060" y="757087"/>
            <a:ext cx="906450" cy="1289937"/>
          </a:xfrm>
          <a:prstGeom prst="line">
            <a:avLst/>
          </a:prstGeom>
          <a:ln w="38100">
            <a:solidFill>
              <a:srgbClr val="0697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ADBBA5C-1F0D-479F-8134-FD368F6F602E}"/>
              </a:ext>
            </a:extLst>
          </p:cNvPr>
          <p:cNvCxnSpPr>
            <a:cxnSpLocks/>
          </p:cNvCxnSpPr>
          <p:nvPr/>
        </p:nvCxnSpPr>
        <p:spPr>
          <a:xfrm flipH="1" flipV="1">
            <a:off x="8611460" y="757087"/>
            <a:ext cx="2196000" cy="4861"/>
          </a:xfrm>
          <a:prstGeom prst="line">
            <a:avLst/>
          </a:prstGeom>
          <a:ln w="38100">
            <a:solidFill>
              <a:srgbClr val="0697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338F5AA1-ECB4-4C86-85FD-98C581E43A10}"/>
              </a:ext>
            </a:extLst>
          </p:cNvPr>
          <p:cNvCxnSpPr>
            <a:cxnSpLocks/>
          </p:cNvCxnSpPr>
          <p:nvPr/>
        </p:nvCxnSpPr>
        <p:spPr>
          <a:xfrm flipH="1">
            <a:off x="5802630" y="2047024"/>
            <a:ext cx="1944000" cy="0"/>
          </a:xfrm>
          <a:prstGeom prst="line">
            <a:avLst/>
          </a:prstGeom>
          <a:ln w="38100">
            <a:solidFill>
              <a:srgbClr val="0697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>
            <a:extLst>
              <a:ext uri="{FF2B5EF4-FFF2-40B4-BE49-F238E27FC236}">
                <a16:creationId xmlns:a16="http://schemas.microsoft.com/office/drawing/2014/main" id="{098D392A-B67D-4873-9546-BF886977240D}"/>
              </a:ext>
            </a:extLst>
          </p:cNvPr>
          <p:cNvSpPr/>
          <p:nvPr/>
        </p:nvSpPr>
        <p:spPr>
          <a:xfrm>
            <a:off x="5722377" y="1946736"/>
            <a:ext cx="180000" cy="180000"/>
          </a:xfrm>
          <a:prstGeom prst="ellipse">
            <a:avLst/>
          </a:prstGeom>
          <a:solidFill>
            <a:srgbClr val="88BEE6"/>
          </a:solidFill>
          <a:ln w="28575">
            <a:solidFill>
              <a:srgbClr val="069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1F3CB182-7E04-456A-A30F-29B7B12F30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38"/>
          <a:stretch/>
        </p:blipFill>
        <p:spPr>
          <a:xfrm>
            <a:off x="11486946" y="1428346"/>
            <a:ext cx="688581" cy="1255885"/>
          </a:xfrm>
          <a:prstGeom prst="rect">
            <a:avLst/>
          </a:prstGeom>
        </p:spPr>
      </p:pic>
      <p:graphicFrame>
        <p:nvGraphicFramePr>
          <p:cNvPr id="2" name="Tabela 3">
            <a:extLst>
              <a:ext uri="{FF2B5EF4-FFF2-40B4-BE49-F238E27FC236}">
                <a16:creationId xmlns:a16="http://schemas.microsoft.com/office/drawing/2014/main" id="{783ACB3E-4CB5-4755-8F3C-3D300940F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318209"/>
              </p:ext>
            </p:extLst>
          </p:nvPr>
        </p:nvGraphicFramePr>
        <p:xfrm>
          <a:off x="1409903" y="3409751"/>
          <a:ext cx="9484124" cy="13411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371031">
                  <a:extLst>
                    <a:ext uri="{9D8B030D-6E8A-4147-A177-3AD203B41FA5}">
                      <a16:colId xmlns:a16="http://schemas.microsoft.com/office/drawing/2014/main" val="1558328824"/>
                    </a:ext>
                  </a:extLst>
                </a:gridCol>
                <a:gridCol w="2371031">
                  <a:extLst>
                    <a:ext uri="{9D8B030D-6E8A-4147-A177-3AD203B41FA5}">
                      <a16:colId xmlns:a16="http://schemas.microsoft.com/office/drawing/2014/main" val="461651563"/>
                    </a:ext>
                  </a:extLst>
                </a:gridCol>
                <a:gridCol w="2371031">
                  <a:extLst>
                    <a:ext uri="{9D8B030D-6E8A-4147-A177-3AD203B41FA5}">
                      <a16:colId xmlns:a16="http://schemas.microsoft.com/office/drawing/2014/main" val="3146809944"/>
                    </a:ext>
                  </a:extLst>
                </a:gridCol>
                <a:gridCol w="2371031">
                  <a:extLst>
                    <a:ext uri="{9D8B030D-6E8A-4147-A177-3AD203B41FA5}">
                      <a16:colId xmlns:a16="http://schemas.microsoft.com/office/drawing/2014/main" val="2754285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Variação </a:t>
                      </a:r>
                      <a:r>
                        <a:rPr lang="pt-BR" sz="2000" dirty="0"/>
                        <a:t>2022/2023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Inativos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Ativos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6029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Aumentativa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9,79%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13,43%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11,04%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89476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5694862E-DFC9-84D4-7724-DA0C76A2F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814" y="6196700"/>
            <a:ext cx="905185" cy="6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01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717E3EC6-8DA9-4AAE-9BAE-6DE966075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574"/>
          <a:stretch/>
        </p:blipFill>
        <p:spPr>
          <a:xfrm>
            <a:off x="10747435" y="1986064"/>
            <a:ext cx="1432684" cy="696085"/>
          </a:xfrm>
          <a:prstGeom prst="rect">
            <a:avLst/>
          </a:prstGeom>
        </p:spPr>
      </p:pic>
      <p:sp>
        <p:nvSpPr>
          <p:cNvPr id="15" name="Hexágono 14">
            <a:extLst>
              <a:ext uri="{FF2B5EF4-FFF2-40B4-BE49-F238E27FC236}">
                <a16:creationId xmlns:a16="http://schemas.microsoft.com/office/drawing/2014/main" id="{14E392C8-A15B-4ADA-84EC-335A604A9D03}"/>
              </a:ext>
            </a:extLst>
          </p:cNvPr>
          <p:cNvSpPr/>
          <p:nvPr/>
        </p:nvSpPr>
        <p:spPr>
          <a:xfrm>
            <a:off x="10086874" y="-519994"/>
            <a:ext cx="1391264" cy="1224116"/>
          </a:xfrm>
          <a:prstGeom prst="hexagon">
            <a:avLst/>
          </a:prstGeom>
          <a:solidFill>
            <a:srgbClr val="76BC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Hexágono 34">
            <a:extLst>
              <a:ext uri="{FF2B5EF4-FFF2-40B4-BE49-F238E27FC236}">
                <a16:creationId xmlns:a16="http://schemas.microsoft.com/office/drawing/2014/main" id="{A3FAE7FA-8FF6-4A11-A036-45CDE36D2872}"/>
              </a:ext>
            </a:extLst>
          </p:cNvPr>
          <p:cNvSpPr/>
          <p:nvPr/>
        </p:nvSpPr>
        <p:spPr>
          <a:xfrm>
            <a:off x="9133065" y="-299828"/>
            <a:ext cx="1391264" cy="1224116"/>
          </a:xfrm>
          <a:prstGeom prst="hexagon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BFC433A3-AF8F-48B6-B0F5-D23BF69DF9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-510990" y="2492008"/>
            <a:ext cx="5736833" cy="4651651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0B91C0C1-D841-483B-A394-44394047760F}"/>
              </a:ext>
            </a:extLst>
          </p:cNvPr>
          <p:cNvSpPr txBox="1"/>
          <p:nvPr/>
        </p:nvSpPr>
        <p:spPr>
          <a:xfrm>
            <a:off x="554573" y="1278178"/>
            <a:ext cx="8394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B429"/>
                </a:solidFill>
              </a:rPr>
              <a:t>Receita do Plano Previdenciário</a:t>
            </a:r>
          </a:p>
        </p:txBody>
      </p:sp>
      <p:sp>
        <p:nvSpPr>
          <p:cNvPr id="16" name="Hexágono 15">
            <a:extLst>
              <a:ext uri="{FF2B5EF4-FFF2-40B4-BE49-F238E27FC236}">
                <a16:creationId xmlns:a16="http://schemas.microsoft.com/office/drawing/2014/main" id="{B917D878-8BAB-4821-93BB-35A2E1EF9B35}"/>
              </a:ext>
            </a:extLst>
          </p:cNvPr>
          <p:cNvSpPr/>
          <p:nvPr/>
        </p:nvSpPr>
        <p:spPr>
          <a:xfrm>
            <a:off x="11228306" y="101897"/>
            <a:ext cx="1391264" cy="1224116"/>
          </a:xfrm>
          <a:prstGeom prst="hexagon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E48087DA-79BC-460B-AE73-0E9CDCCCC78D}"/>
              </a:ext>
            </a:extLst>
          </p:cNvPr>
          <p:cNvSpPr/>
          <p:nvPr/>
        </p:nvSpPr>
        <p:spPr>
          <a:xfrm>
            <a:off x="10095683" y="761948"/>
            <a:ext cx="1391264" cy="1224116"/>
          </a:xfrm>
          <a:prstGeom prst="hexagon">
            <a:avLst/>
          </a:prstGeom>
          <a:solidFill>
            <a:srgbClr val="88BEE6">
              <a:alpha val="50000"/>
            </a:srgbClr>
          </a:solidFill>
          <a:ln w="38100">
            <a:solidFill>
              <a:srgbClr val="0697D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1F3CB182-7E04-456A-A30F-29B7B12F30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38"/>
          <a:stretch/>
        </p:blipFill>
        <p:spPr>
          <a:xfrm>
            <a:off x="11486946" y="1428346"/>
            <a:ext cx="688581" cy="1255885"/>
          </a:xfrm>
          <a:prstGeom prst="rect">
            <a:avLst/>
          </a:prstGeom>
        </p:spPr>
      </p:pic>
      <p:graphicFrame>
        <p:nvGraphicFramePr>
          <p:cNvPr id="2" name="Tabela 3">
            <a:extLst>
              <a:ext uri="{FF2B5EF4-FFF2-40B4-BE49-F238E27FC236}">
                <a16:creationId xmlns:a16="http://schemas.microsoft.com/office/drawing/2014/main" id="{783ACB3E-4CB5-4755-8F3C-3D300940F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509896"/>
              </p:ext>
            </p:extLst>
          </p:nvPr>
        </p:nvGraphicFramePr>
        <p:xfrm>
          <a:off x="1537225" y="3537129"/>
          <a:ext cx="9586047" cy="16459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195349">
                  <a:extLst>
                    <a:ext uri="{9D8B030D-6E8A-4147-A177-3AD203B41FA5}">
                      <a16:colId xmlns:a16="http://schemas.microsoft.com/office/drawing/2014/main" val="1558328824"/>
                    </a:ext>
                  </a:extLst>
                </a:gridCol>
                <a:gridCol w="3195349">
                  <a:extLst>
                    <a:ext uri="{9D8B030D-6E8A-4147-A177-3AD203B41FA5}">
                      <a16:colId xmlns:a16="http://schemas.microsoft.com/office/drawing/2014/main" val="461651563"/>
                    </a:ext>
                  </a:extLst>
                </a:gridCol>
                <a:gridCol w="3195349">
                  <a:extLst>
                    <a:ext uri="{9D8B030D-6E8A-4147-A177-3AD203B41FA5}">
                      <a16:colId xmlns:a16="http://schemas.microsoft.com/office/drawing/2014/main" val="3146809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Variação Entre Estimada e Realizada</a:t>
                      </a:r>
                    </a:p>
                    <a:p>
                      <a:pPr algn="ctr"/>
                      <a:r>
                        <a:rPr lang="pt-BR" sz="2000" dirty="0"/>
                        <a:t>2021/2023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Receita Estimada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Receita Realizada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6029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solidFill>
                            <a:schemeClr val="accent1"/>
                          </a:solidFill>
                        </a:rPr>
                        <a:t>+0,03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6,64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389476"/>
                  </a:ext>
                </a:extLst>
              </a:tr>
            </a:tbl>
          </a:graphicData>
        </a:graphic>
      </p:graphicFrame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B3670B1D-EECA-BFA2-2F91-FB4096081EEE}"/>
              </a:ext>
            </a:extLst>
          </p:cNvPr>
          <p:cNvCxnSpPr>
            <a:cxnSpLocks/>
          </p:cNvCxnSpPr>
          <p:nvPr/>
        </p:nvCxnSpPr>
        <p:spPr>
          <a:xfrm flipH="1">
            <a:off x="8595281" y="757087"/>
            <a:ext cx="353410" cy="875034"/>
          </a:xfrm>
          <a:prstGeom prst="line">
            <a:avLst/>
          </a:prstGeom>
          <a:ln w="38100">
            <a:solidFill>
              <a:srgbClr val="0697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DA0B486-A62B-C4B5-5B5B-332FEF1C1E12}"/>
              </a:ext>
            </a:extLst>
          </p:cNvPr>
          <p:cNvCxnSpPr>
            <a:cxnSpLocks/>
          </p:cNvCxnSpPr>
          <p:nvPr/>
        </p:nvCxnSpPr>
        <p:spPr>
          <a:xfrm flipH="1" flipV="1">
            <a:off x="8948691" y="757087"/>
            <a:ext cx="1858769" cy="4861"/>
          </a:xfrm>
          <a:prstGeom prst="line">
            <a:avLst/>
          </a:prstGeom>
          <a:ln w="38100">
            <a:solidFill>
              <a:srgbClr val="0697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5E0C5163-F6D7-5794-F64D-E45822312495}"/>
              </a:ext>
            </a:extLst>
          </p:cNvPr>
          <p:cNvCxnSpPr>
            <a:cxnSpLocks/>
          </p:cNvCxnSpPr>
          <p:nvPr/>
        </p:nvCxnSpPr>
        <p:spPr>
          <a:xfrm flipH="1">
            <a:off x="7892249" y="1632121"/>
            <a:ext cx="703032" cy="0"/>
          </a:xfrm>
          <a:prstGeom prst="line">
            <a:avLst/>
          </a:prstGeom>
          <a:ln w="38100">
            <a:solidFill>
              <a:srgbClr val="0697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7B0F3FD2-9630-53D0-D204-93D2EB7AA684}"/>
              </a:ext>
            </a:extLst>
          </p:cNvPr>
          <p:cNvSpPr/>
          <p:nvPr/>
        </p:nvSpPr>
        <p:spPr>
          <a:xfrm>
            <a:off x="7707875" y="1542121"/>
            <a:ext cx="180000" cy="180000"/>
          </a:xfrm>
          <a:prstGeom prst="ellipse">
            <a:avLst/>
          </a:prstGeom>
          <a:solidFill>
            <a:srgbClr val="88BEE6"/>
          </a:solidFill>
          <a:ln w="28575">
            <a:solidFill>
              <a:srgbClr val="069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5DFC025-E5A4-9770-5E17-BD12B25F2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814" y="6196700"/>
            <a:ext cx="905185" cy="6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81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717E3EC6-8DA9-4AAE-9BAE-6DE966075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574"/>
          <a:stretch/>
        </p:blipFill>
        <p:spPr>
          <a:xfrm>
            <a:off x="10747435" y="1986064"/>
            <a:ext cx="1432684" cy="696085"/>
          </a:xfrm>
          <a:prstGeom prst="rect">
            <a:avLst/>
          </a:prstGeom>
        </p:spPr>
      </p:pic>
      <p:sp>
        <p:nvSpPr>
          <p:cNvPr id="15" name="Hexágono 14">
            <a:extLst>
              <a:ext uri="{FF2B5EF4-FFF2-40B4-BE49-F238E27FC236}">
                <a16:creationId xmlns:a16="http://schemas.microsoft.com/office/drawing/2014/main" id="{14E392C8-A15B-4ADA-84EC-335A604A9D03}"/>
              </a:ext>
            </a:extLst>
          </p:cNvPr>
          <p:cNvSpPr/>
          <p:nvPr/>
        </p:nvSpPr>
        <p:spPr>
          <a:xfrm>
            <a:off x="10086874" y="-519994"/>
            <a:ext cx="1391264" cy="1224116"/>
          </a:xfrm>
          <a:prstGeom prst="hexagon">
            <a:avLst/>
          </a:prstGeom>
          <a:solidFill>
            <a:srgbClr val="76BC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Hexágono 34">
            <a:extLst>
              <a:ext uri="{FF2B5EF4-FFF2-40B4-BE49-F238E27FC236}">
                <a16:creationId xmlns:a16="http://schemas.microsoft.com/office/drawing/2014/main" id="{A3FAE7FA-8FF6-4A11-A036-45CDE36D2872}"/>
              </a:ext>
            </a:extLst>
          </p:cNvPr>
          <p:cNvSpPr/>
          <p:nvPr/>
        </p:nvSpPr>
        <p:spPr>
          <a:xfrm>
            <a:off x="9133065" y="-299828"/>
            <a:ext cx="1391264" cy="1224116"/>
          </a:xfrm>
          <a:prstGeom prst="hexagon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BFC433A3-AF8F-48B6-B0F5-D23BF69DF9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-510990" y="2492008"/>
            <a:ext cx="5736833" cy="4651651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0B91C0C1-D841-483B-A394-44394047760F}"/>
              </a:ext>
            </a:extLst>
          </p:cNvPr>
          <p:cNvSpPr txBox="1"/>
          <p:nvPr/>
        </p:nvSpPr>
        <p:spPr>
          <a:xfrm>
            <a:off x="201163" y="1278178"/>
            <a:ext cx="8394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B429"/>
                </a:solidFill>
              </a:rPr>
              <a:t>Despesas do Plano Previdenciário</a:t>
            </a:r>
          </a:p>
        </p:txBody>
      </p:sp>
      <p:sp>
        <p:nvSpPr>
          <p:cNvPr id="16" name="Hexágono 15">
            <a:extLst>
              <a:ext uri="{FF2B5EF4-FFF2-40B4-BE49-F238E27FC236}">
                <a16:creationId xmlns:a16="http://schemas.microsoft.com/office/drawing/2014/main" id="{B917D878-8BAB-4821-93BB-35A2E1EF9B35}"/>
              </a:ext>
            </a:extLst>
          </p:cNvPr>
          <p:cNvSpPr/>
          <p:nvPr/>
        </p:nvSpPr>
        <p:spPr>
          <a:xfrm>
            <a:off x="11228306" y="101897"/>
            <a:ext cx="1391264" cy="1224116"/>
          </a:xfrm>
          <a:prstGeom prst="hexagon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E48087DA-79BC-460B-AE73-0E9CDCCCC78D}"/>
              </a:ext>
            </a:extLst>
          </p:cNvPr>
          <p:cNvSpPr/>
          <p:nvPr/>
        </p:nvSpPr>
        <p:spPr>
          <a:xfrm>
            <a:off x="10095683" y="761948"/>
            <a:ext cx="1391264" cy="1224116"/>
          </a:xfrm>
          <a:prstGeom prst="hexagon">
            <a:avLst/>
          </a:prstGeom>
          <a:solidFill>
            <a:srgbClr val="88BEE6">
              <a:alpha val="50000"/>
            </a:srgbClr>
          </a:solidFill>
          <a:ln w="38100">
            <a:solidFill>
              <a:srgbClr val="0697D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6E58D24E-AB86-40DA-93A8-DCAB13430ADE}"/>
              </a:ext>
            </a:extLst>
          </p:cNvPr>
          <p:cNvCxnSpPr>
            <a:cxnSpLocks/>
            <a:endCxn id="28" idx="3"/>
          </p:cNvCxnSpPr>
          <p:nvPr/>
        </p:nvCxnSpPr>
        <p:spPr>
          <a:xfrm flipH="1">
            <a:off x="8595281" y="757087"/>
            <a:ext cx="353410" cy="875034"/>
          </a:xfrm>
          <a:prstGeom prst="line">
            <a:avLst/>
          </a:prstGeom>
          <a:ln w="38100">
            <a:solidFill>
              <a:srgbClr val="0697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ADBBA5C-1F0D-479F-8134-FD368F6F602E}"/>
              </a:ext>
            </a:extLst>
          </p:cNvPr>
          <p:cNvCxnSpPr>
            <a:cxnSpLocks/>
          </p:cNvCxnSpPr>
          <p:nvPr/>
        </p:nvCxnSpPr>
        <p:spPr>
          <a:xfrm flipH="1" flipV="1">
            <a:off x="8948691" y="757087"/>
            <a:ext cx="1858769" cy="4861"/>
          </a:xfrm>
          <a:prstGeom prst="line">
            <a:avLst/>
          </a:prstGeom>
          <a:ln w="38100">
            <a:solidFill>
              <a:srgbClr val="0697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338F5AA1-ECB4-4C86-85FD-98C581E43A10}"/>
              </a:ext>
            </a:extLst>
          </p:cNvPr>
          <p:cNvCxnSpPr>
            <a:cxnSpLocks/>
          </p:cNvCxnSpPr>
          <p:nvPr/>
        </p:nvCxnSpPr>
        <p:spPr>
          <a:xfrm flipH="1">
            <a:off x="7892249" y="1632121"/>
            <a:ext cx="703032" cy="0"/>
          </a:xfrm>
          <a:prstGeom prst="line">
            <a:avLst/>
          </a:prstGeom>
          <a:ln w="38100">
            <a:solidFill>
              <a:srgbClr val="0697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>
            <a:extLst>
              <a:ext uri="{FF2B5EF4-FFF2-40B4-BE49-F238E27FC236}">
                <a16:creationId xmlns:a16="http://schemas.microsoft.com/office/drawing/2014/main" id="{098D392A-B67D-4873-9546-BF886977240D}"/>
              </a:ext>
            </a:extLst>
          </p:cNvPr>
          <p:cNvSpPr/>
          <p:nvPr/>
        </p:nvSpPr>
        <p:spPr>
          <a:xfrm>
            <a:off x="7707875" y="1542121"/>
            <a:ext cx="180000" cy="180000"/>
          </a:xfrm>
          <a:prstGeom prst="ellipse">
            <a:avLst/>
          </a:prstGeom>
          <a:solidFill>
            <a:srgbClr val="88BEE6"/>
          </a:solidFill>
          <a:ln w="28575">
            <a:solidFill>
              <a:srgbClr val="069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1F3CB182-7E04-456A-A30F-29B7B12F30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38"/>
          <a:stretch/>
        </p:blipFill>
        <p:spPr>
          <a:xfrm>
            <a:off x="11486946" y="1428346"/>
            <a:ext cx="688581" cy="1255885"/>
          </a:xfrm>
          <a:prstGeom prst="rect">
            <a:avLst/>
          </a:prstGeom>
        </p:spPr>
      </p:pic>
      <p:graphicFrame>
        <p:nvGraphicFramePr>
          <p:cNvPr id="2" name="Tabela 3">
            <a:extLst>
              <a:ext uri="{FF2B5EF4-FFF2-40B4-BE49-F238E27FC236}">
                <a16:creationId xmlns:a16="http://schemas.microsoft.com/office/drawing/2014/main" id="{783ACB3E-4CB5-4755-8F3C-3D300940F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358789"/>
              </p:ext>
            </p:extLst>
          </p:nvPr>
        </p:nvGraphicFramePr>
        <p:xfrm>
          <a:off x="1537225" y="3232329"/>
          <a:ext cx="9586047" cy="16459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195349">
                  <a:extLst>
                    <a:ext uri="{9D8B030D-6E8A-4147-A177-3AD203B41FA5}">
                      <a16:colId xmlns:a16="http://schemas.microsoft.com/office/drawing/2014/main" val="1558328824"/>
                    </a:ext>
                  </a:extLst>
                </a:gridCol>
                <a:gridCol w="3195349">
                  <a:extLst>
                    <a:ext uri="{9D8B030D-6E8A-4147-A177-3AD203B41FA5}">
                      <a16:colId xmlns:a16="http://schemas.microsoft.com/office/drawing/2014/main" val="461651563"/>
                    </a:ext>
                  </a:extLst>
                </a:gridCol>
                <a:gridCol w="3195349">
                  <a:extLst>
                    <a:ext uri="{9D8B030D-6E8A-4147-A177-3AD203B41FA5}">
                      <a16:colId xmlns:a16="http://schemas.microsoft.com/office/drawing/2014/main" val="3146809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Variação Entre Estimada e Realizada</a:t>
                      </a:r>
                    </a:p>
                    <a:p>
                      <a:pPr algn="ctr"/>
                      <a:r>
                        <a:rPr lang="pt-BR" sz="2000" dirty="0"/>
                        <a:t>2021/2023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Despesas Estimada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Despesas Realizada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6029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pt-BR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</a:rPr>
                        <a:t>-7,11 </a:t>
                      </a:r>
                      <a:endParaRPr lang="pt-BR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18,06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389476"/>
                  </a:ext>
                </a:extLst>
              </a:tr>
            </a:tbl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CD4A8528-A477-13D4-5990-476A1924E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814" y="6196700"/>
            <a:ext cx="905185" cy="6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13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>
            <a:extLst>
              <a:ext uri="{FF2B5EF4-FFF2-40B4-BE49-F238E27FC236}">
                <a16:creationId xmlns:a16="http://schemas.microsoft.com/office/drawing/2014/main" id="{BDFBD52A-DB44-416F-AFBE-D3B0D93A1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432"/>
          <a:stretch/>
        </p:blipFill>
        <p:spPr>
          <a:xfrm>
            <a:off x="1370256" y="6558489"/>
            <a:ext cx="1426588" cy="297423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9B1E4BC7-CFDB-4113-9E3C-F56EDD1291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64"/>
          <a:stretch/>
        </p:blipFill>
        <p:spPr>
          <a:xfrm>
            <a:off x="210155" y="3572962"/>
            <a:ext cx="1426588" cy="969653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F0D7FFD6-A6B2-4594-9351-AAAF49D680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600"/>
          <a:stretch/>
        </p:blipFill>
        <p:spPr>
          <a:xfrm>
            <a:off x="1370256" y="3954972"/>
            <a:ext cx="1426588" cy="358400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0B91C0C1-D841-483B-A394-44394047760F}"/>
              </a:ext>
            </a:extLst>
          </p:cNvPr>
          <p:cNvSpPr txBox="1"/>
          <p:nvPr/>
        </p:nvSpPr>
        <p:spPr>
          <a:xfrm>
            <a:off x="4149706" y="2771999"/>
            <a:ext cx="8044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rgbClr val="00B429"/>
                </a:solidFill>
              </a:rPr>
              <a:t>Governança Corporativa</a:t>
            </a:r>
          </a:p>
        </p:txBody>
      </p:sp>
      <p:sp>
        <p:nvSpPr>
          <p:cNvPr id="15" name="Hexágono 14">
            <a:extLst>
              <a:ext uri="{FF2B5EF4-FFF2-40B4-BE49-F238E27FC236}">
                <a16:creationId xmlns:a16="http://schemas.microsoft.com/office/drawing/2014/main" id="{14E392C8-A15B-4ADA-84EC-335A604A9D03}"/>
              </a:ext>
            </a:extLst>
          </p:cNvPr>
          <p:cNvSpPr/>
          <p:nvPr/>
        </p:nvSpPr>
        <p:spPr>
          <a:xfrm>
            <a:off x="-335318" y="445013"/>
            <a:ext cx="1391264" cy="1224116"/>
          </a:xfrm>
          <a:prstGeom prst="hexagon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Hexágono 15">
            <a:extLst>
              <a:ext uri="{FF2B5EF4-FFF2-40B4-BE49-F238E27FC236}">
                <a16:creationId xmlns:a16="http://schemas.microsoft.com/office/drawing/2014/main" id="{B917D878-8BAB-4821-93BB-35A2E1EF9B35}"/>
              </a:ext>
            </a:extLst>
          </p:cNvPr>
          <p:cNvSpPr/>
          <p:nvPr/>
        </p:nvSpPr>
        <p:spPr>
          <a:xfrm>
            <a:off x="806114" y="1066904"/>
            <a:ext cx="1391264" cy="1224116"/>
          </a:xfrm>
          <a:prstGeom prst="hexagon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E48087DA-79BC-460B-AE73-0E9CDCCCC78D}"/>
              </a:ext>
            </a:extLst>
          </p:cNvPr>
          <p:cNvSpPr/>
          <p:nvPr/>
        </p:nvSpPr>
        <p:spPr>
          <a:xfrm>
            <a:off x="-326509" y="1726955"/>
            <a:ext cx="1391264" cy="1224116"/>
          </a:xfrm>
          <a:prstGeom prst="hexagon">
            <a:avLst/>
          </a:prstGeom>
          <a:solidFill>
            <a:srgbClr val="88BEE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Hexágono 17">
            <a:extLst>
              <a:ext uri="{FF2B5EF4-FFF2-40B4-BE49-F238E27FC236}">
                <a16:creationId xmlns:a16="http://schemas.microsoft.com/office/drawing/2014/main" id="{A4EA1228-B5AD-4965-9DEF-FF038C7D568B}"/>
              </a:ext>
            </a:extLst>
          </p:cNvPr>
          <p:cNvSpPr/>
          <p:nvPr/>
        </p:nvSpPr>
        <p:spPr>
          <a:xfrm>
            <a:off x="817513" y="2358678"/>
            <a:ext cx="1391264" cy="1224116"/>
          </a:xfrm>
          <a:prstGeom prst="hexagon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Hexágono 18">
            <a:extLst>
              <a:ext uri="{FF2B5EF4-FFF2-40B4-BE49-F238E27FC236}">
                <a16:creationId xmlns:a16="http://schemas.microsoft.com/office/drawing/2014/main" id="{CCBAA0F2-7548-49DD-91D4-6986FE84545F}"/>
              </a:ext>
            </a:extLst>
          </p:cNvPr>
          <p:cNvSpPr/>
          <p:nvPr/>
        </p:nvSpPr>
        <p:spPr>
          <a:xfrm>
            <a:off x="1383825" y="2660693"/>
            <a:ext cx="1391264" cy="122411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B91A9F3-97E1-4285-9FC8-CA22791A73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11" t="74654"/>
          <a:stretch/>
        </p:blipFill>
        <p:spPr>
          <a:xfrm>
            <a:off x="1484671" y="3582794"/>
            <a:ext cx="1312173" cy="31985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4460AB4A-B48D-4CB3-BE8F-CE69E789D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844"/>
          <a:stretch/>
        </p:blipFill>
        <p:spPr>
          <a:xfrm>
            <a:off x="2035278" y="2640669"/>
            <a:ext cx="761566" cy="1261981"/>
          </a:xfrm>
          <a:prstGeom prst="rect">
            <a:avLst/>
          </a:prstGeom>
        </p:spPr>
      </p:pic>
      <p:sp>
        <p:nvSpPr>
          <p:cNvPr id="26" name="Hexágono 25">
            <a:extLst>
              <a:ext uri="{FF2B5EF4-FFF2-40B4-BE49-F238E27FC236}">
                <a16:creationId xmlns:a16="http://schemas.microsoft.com/office/drawing/2014/main" id="{CBF3E635-112C-433F-8940-E26D3612AF91}"/>
              </a:ext>
            </a:extLst>
          </p:cNvPr>
          <p:cNvSpPr/>
          <p:nvPr/>
        </p:nvSpPr>
        <p:spPr>
          <a:xfrm>
            <a:off x="749493" y="4972584"/>
            <a:ext cx="1391264" cy="1224116"/>
          </a:xfrm>
          <a:prstGeom prst="hexagon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Hexágono 26">
            <a:extLst>
              <a:ext uri="{FF2B5EF4-FFF2-40B4-BE49-F238E27FC236}">
                <a16:creationId xmlns:a16="http://schemas.microsoft.com/office/drawing/2014/main" id="{A8E2EBD6-CBC5-4E57-8749-6FEE60E4C261}"/>
              </a:ext>
            </a:extLst>
          </p:cNvPr>
          <p:cNvSpPr/>
          <p:nvPr/>
        </p:nvSpPr>
        <p:spPr>
          <a:xfrm>
            <a:off x="1887271" y="4313371"/>
            <a:ext cx="1391264" cy="1224116"/>
          </a:xfrm>
          <a:prstGeom prst="hexagon">
            <a:avLst/>
          </a:prstGeom>
          <a:solidFill>
            <a:srgbClr val="88BEE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228C106E-1F91-4755-BDCD-6FE2BF4BB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306"/>
          <a:stretch/>
        </p:blipFill>
        <p:spPr>
          <a:xfrm>
            <a:off x="1369142" y="3949949"/>
            <a:ext cx="666136" cy="1261981"/>
          </a:xfrm>
          <a:prstGeom prst="rect">
            <a:avLst/>
          </a:prstGeom>
        </p:spPr>
      </p:pic>
      <p:sp>
        <p:nvSpPr>
          <p:cNvPr id="31" name="Hexágono 30">
            <a:extLst>
              <a:ext uri="{FF2B5EF4-FFF2-40B4-BE49-F238E27FC236}">
                <a16:creationId xmlns:a16="http://schemas.microsoft.com/office/drawing/2014/main" id="{B2F5E9F3-A5B0-4E41-97AC-51B9D0859BA1}"/>
              </a:ext>
            </a:extLst>
          </p:cNvPr>
          <p:cNvSpPr/>
          <p:nvPr/>
        </p:nvSpPr>
        <p:spPr>
          <a:xfrm>
            <a:off x="1906935" y="5594473"/>
            <a:ext cx="1391264" cy="1224116"/>
          </a:xfrm>
          <a:prstGeom prst="hexagon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F08B6011-2CBC-4D52-99D6-321136F5F6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665"/>
          <a:stretch/>
        </p:blipFill>
        <p:spPr>
          <a:xfrm>
            <a:off x="210155" y="3281453"/>
            <a:ext cx="775135" cy="1261981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DAAB2D74-7B5B-4F54-9334-D94EE6F5D3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9046"/>
          <a:stretch/>
        </p:blipFill>
        <p:spPr>
          <a:xfrm>
            <a:off x="2510803" y="5858890"/>
            <a:ext cx="1426588" cy="101668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B2CEB30-0138-4F8B-C541-D900CEB45C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814" y="6196700"/>
            <a:ext cx="905185" cy="6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28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>
            <a:extLst>
              <a:ext uri="{FF2B5EF4-FFF2-40B4-BE49-F238E27FC236}">
                <a16:creationId xmlns:a16="http://schemas.microsoft.com/office/drawing/2014/main" id="{BDFBD52A-DB44-416F-AFBE-D3B0D93A1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432"/>
          <a:stretch/>
        </p:blipFill>
        <p:spPr>
          <a:xfrm>
            <a:off x="1370256" y="6597818"/>
            <a:ext cx="1426588" cy="297423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9B1E4BC7-CFDB-4113-9E3C-F56EDD1291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64"/>
          <a:stretch/>
        </p:blipFill>
        <p:spPr>
          <a:xfrm>
            <a:off x="210155" y="3572962"/>
            <a:ext cx="1426588" cy="969653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F0D7FFD6-A6B2-4594-9351-AAAF49D680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600"/>
          <a:stretch/>
        </p:blipFill>
        <p:spPr>
          <a:xfrm>
            <a:off x="1370256" y="3954972"/>
            <a:ext cx="1426588" cy="358400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0B91C0C1-D841-483B-A394-44394047760F}"/>
              </a:ext>
            </a:extLst>
          </p:cNvPr>
          <p:cNvSpPr txBox="1"/>
          <p:nvPr/>
        </p:nvSpPr>
        <p:spPr>
          <a:xfrm>
            <a:off x="5225843" y="676220"/>
            <a:ext cx="4886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B429"/>
                </a:solidFill>
              </a:rPr>
              <a:t>O SGO-PREV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A0E07C4-6515-4242-92FB-1628C14B6722}"/>
              </a:ext>
            </a:extLst>
          </p:cNvPr>
          <p:cNvSpPr txBox="1"/>
          <p:nvPr/>
        </p:nvSpPr>
        <p:spPr>
          <a:xfrm>
            <a:off x="4975606" y="1866547"/>
            <a:ext cx="614024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O Instituto de Previdência Social dos Servidores Municipais de São Gabriel do Oeste-MS, é uma entidade autárquica com personalidade jurídica de direito público interno, patrimônio próprio, autonomia administrativa e financeira, vinculado à Secretaria Municipal de Administração e Finanças, com sede e fórum na Comarca de São Gabriel do Oeste-MS, e hoje tem sua sede administrativa localizada na Rua Rio Grande do Sul, 1.409 - Centro de São Gabriel do Oeste-MS, e será designado pela sigla 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SGO-PREV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15" name="Hexágono 14">
            <a:extLst>
              <a:ext uri="{FF2B5EF4-FFF2-40B4-BE49-F238E27FC236}">
                <a16:creationId xmlns:a16="http://schemas.microsoft.com/office/drawing/2014/main" id="{14E392C8-A15B-4ADA-84EC-335A604A9D03}"/>
              </a:ext>
            </a:extLst>
          </p:cNvPr>
          <p:cNvSpPr/>
          <p:nvPr/>
        </p:nvSpPr>
        <p:spPr>
          <a:xfrm>
            <a:off x="-335318" y="445013"/>
            <a:ext cx="1391264" cy="1224116"/>
          </a:xfrm>
          <a:prstGeom prst="hexagon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Hexágono 15">
            <a:extLst>
              <a:ext uri="{FF2B5EF4-FFF2-40B4-BE49-F238E27FC236}">
                <a16:creationId xmlns:a16="http://schemas.microsoft.com/office/drawing/2014/main" id="{B917D878-8BAB-4821-93BB-35A2E1EF9B35}"/>
              </a:ext>
            </a:extLst>
          </p:cNvPr>
          <p:cNvSpPr/>
          <p:nvPr/>
        </p:nvSpPr>
        <p:spPr>
          <a:xfrm>
            <a:off x="806114" y="1066904"/>
            <a:ext cx="1391264" cy="1224116"/>
          </a:xfrm>
          <a:prstGeom prst="hexagon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E48087DA-79BC-460B-AE73-0E9CDCCCC78D}"/>
              </a:ext>
            </a:extLst>
          </p:cNvPr>
          <p:cNvSpPr/>
          <p:nvPr/>
        </p:nvSpPr>
        <p:spPr>
          <a:xfrm>
            <a:off x="-326509" y="1726955"/>
            <a:ext cx="1391264" cy="1224116"/>
          </a:xfrm>
          <a:prstGeom prst="hexagon">
            <a:avLst/>
          </a:prstGeom>
          <a:solidFill>
            <a:srgbClr val="88BEE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Hexágono 17">
            <a:extLst>
              <a:ext uri="{FF2B5EF4-FFF2-40B4-BE49-F238E27FC236}">
                <a16:creationId xmlns:a16="http://schemas.microsoft.com/office/drawing/2014/main" id="{A4EA1228-B5AD-4965-9DEF-FF038C7D568B}"/>
              </a:ext>
            </a:extLst>
          </p:cNvPr>
          <p:cNvSpPr/>
          <p:nvPr/>
        </p:nvSpPr>
        <p:spPr>
          <a:xfrm>
            <a:off x="817513" y="2358678"/>
            <a:ext cx="1391264" cy="1224116"/>
          </a:xfrm>
          <a:prstGeom prst="hexagon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Hexágono 18">
            <a:extLst>
              <a:ext uri="{FF2B5EF4-FFF2-40B4-BE49-F238E27FC236}">
                <a16:creationId xmlns:a16="http://schemas.microsoft.com/office/drawing/2014/main" id="{CCBAA0F2-7548-49DD-91D4-6986FE84545F}"/>
              </a:ext>
            </a:extLst>
          </p:cNvPr>
          <p:cNvSpPr/>
          <p:nvPr/>
        </p:nvSpPr>
        <p:spPr>
          <a:xfrm>
            <a:off x="1383825" y="2660693"/>
            <a:ext cx="1391264" cy="122411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B91A9F3-97E1-4285-9FC8-CA22791A73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11" t="74654"/>
          <a:stretch/>
        </p:blipFill>
        <p:spPr>
          <a:xfrm>
            <a:off x="1484671" y="3582794"/>
            <a:ext cx="1312173" cy="31985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4460AB4A-B48D-4CB3-BE8F-CE69E789D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844"/>
          <a:stretch/>
        </p:blipFill>
        <p:spPr>
          <a:xfrm>
            <a:off x="2035278" y="2640669"/>
            <a:ext cx="761566" cy="1261981"/>
          </a:xfrm>
          <a:prstGeom prst="rect">
            <a:avLst/>
          </a:prstGeom>
        </p:spPr>
      </p:pic>
      <p:sp>
        <p:nvSpPr>
          <p:cNvPr id="26" name="Hexágono 25">
            <a:extLst>
              <a:ext uri="{FF2B5EF4-FFF2-40B4-BE49-F238E27FC236}">
                <a16:creationId xmlns:a16="http://schemas.microsoft.com/office/drawing/2014/main" id="{CBF3E635-112C-433F-8940-E26D3612AF91}"/>
              </a:ext>
            </a:extLst>
          </p:cNvPr>
          <p:cNvSpPr/>
          <p:nvPr/>
        </p:nvSpPr>
        <p:spPr>
          <a:xfrm>
            <a:off x="749493" y="4972584"/>
            <a:ext cx="1391264" cy="1224116"/>
          </a:xfrm>
          <a:prstGeom prst="hexagon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Hexágono 26">
            <a:extLst>
              <a:ext uri="{FF2B5EF4-FFF2-40B4-BE49-F238E27FC236}">
                <a16:creationId xmlns:a16="http://schemas.microsoft.com/office/drawing/2014/main" id="{A8E2EBD6-CBC5-4E57-8749-6FEE60E4C261}"/>
              </a:ext>
            </a:extLst>
          </p:cNvPr>
          <p:cNvSpPr/>
          <p:nvPr/>
        </p:nvSpPr>
        <p:spPr>
          <a:xfrm>
            <a:off x="1887271" y="4313371"/>
            <a:ext cx="1391264" cy="1224116"/>
          </a:xfrm>
          <a:prstGeom prst="hexagon">
            <a:avLst/>
          </a:prstGeom>
          <a:solidFill>
            <a:srgbClr val="88BEE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228C106E-1F91-4755-BDCD-6FE2BF4BB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306"/>
          <a:stretch/>
        </p:blipFill>
        <p:spPr>
          <a:xfrm>
            <a:off x="1369142" y="3949949"/>
            <a:ext cx="666136" cy="1261981"/>
          </a:xfrm>
          <a:prstGeom prst="rect">
            <a:avLst/>
          </a:prstGeom>
        </p:spPr>
      </p:pic>
      <p:sp>
        <p:nvSpPr>
          <p:cNvPr id="31" name="Hexágono 30">
            <a:extLst>
              <a:ext uri="{FF2B5EF4-FFF2-40B4-BE49-F238E27FC236}">
                <a16:creationId xmlns:a16="http://schemas.microsoft.com/office/drawing/2014/main" id="{B2F5E9F3-A5B0-4E41-97AC-51B9D0859BA1}"/>
              </a:ext>
            </a:extLst>
          </p:cNvPr>
          <p:cNvSpPr/>
          <p:nvPr/>
        </p:nvSpPr>
        <p:spPr>
          <a:xfrm>
            <a:off x="1906935" y="5594473"/>
            <a:ext cx="1391264" cy="1224116"/>
          </a:xfrm>
          <a:prstGeom prst="hexagon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F08B6011-2CBC-4D52-99D6-321136F5F6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665"/>
          <a:stretch/>
        </p:blipFill>
        <p:spPr>
          <a:xfrm>
            <a:off x="210155" y="3281453"/>
            <a:ext cx="775135" cy="1261981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DAAB2D74-7B5B-4F54-9334-D94EE6F5D3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9046"/>
          <a:stretch/>
        </p:blipFill>
        <p:spPr>
          <a:xfrm>
            <a:off x="2510803" y="5858890"/>
            <a:ext cx="1426588" cy="101668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44523A8-ABB5-D916-0BBE-D60068EDBE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814" y="6196700"/>
            <a:ext cx="905185" cy="6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5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717E3EC6-8DA9-4AAE-9BAE-6DE966075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574"/>
          <a:stretch/>
        </p:blipFill>
        <p:spPr>
          <a:xfrm>
            <a:off x="10747435" y="1986064"/>
            <a:ext cx="1432684" cy="696085"/>
          </a:xfrm>
          <a:prstGeom prst="rect">
            <a:avLst/>
          </a:prstGeom>
        </p:spPr>
      </p:pic>
      <p:sp>
        <p:nvSpPr>
          <p:cNvPr id="15" name="Hexágono 14">
            <a:extLst>
              <a:ext uri="{FF2B5EF4-FFF2-40B4-BE49-F238E27FC236}">
                <a16:creationId xmlns:a16="http://schemas.microsoft.com/office/drawing/2014/main" id="{14E392C8-A15B-4ADA-84EC-335A604A9D03}"/>
              </a:ext>
            </a:extLst>
          </p:cNvPr>
          <p:cNvSpPr/>
          <p:nvPr/>
        </p:nvSpPr>
        <p:spPr>
          <a:xfrm>
            <a:off x="10086874" y="-519994"/>
            <a:ext cx="1391264" cy="1224116"/>
          </a:xfrm>
          <a:prstGeom prst="hexagon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Hexágono 34">
            <a:extLst>
              <a:ext uri="{FF2B5EF4-FFF2-40B4-BE49-F238E27FC236}">
                <a16:creationId xmlns:a16="http://schemas.microsoft.com/office/drawing/2014/main" id="{A3FAE7FA-8FF6-4A11-A036-45CDE36D2872}"/>
              </a:ext>
            </a:extLst>
          </p:cNvPr>
          <p:cNvSpPr/>
          <p:nvPr/>
        </p:nvSpPr>
        <p:spPr>
          <a:xfrm>
            <a:off x="9133065" y="-299828"/>
            <a:ext cx="1391264" cy="1224116"/>
          </a:xfrm>
          <a:prstGeom prst="hexagon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BFC433A3-AF8F-48B6-B0F5-D23BF69DF9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-510990" y="2492008"/>
            <a:ext cx="5736833" cy="4651651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0B91C0C1-D841-483B-A394-44394047760F}"/>
              </a:ext>
            </a:extLst>
          </p:cNvPr>
          <p:cNvSpPr txBox="1"/>
          <p:nvPr/>
        </p:nvSpPr>
        <p:spPr>
          <a:xfrm>
            <a:off x="1887998" y="1632121"/>
            <a:ext cx="4886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B429"/>
                </a:solidFill>
              </a:rPr>
              <a:t>O que queremos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A0E07C4-6515-4242-92FB-1628C14B6722}"/>
              </a:ext>
            </a:extLst>
          </p:cNvPr>
          <p:cNvSpPr txBox="1"/>
          <p:nvPr/>
        </p:nvSpPr>
        <p:spPr>
          <a:xfrm>
            <a:off x="939687" y="2787583"/>
            <a:ext cx="99253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i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pt-BR" sz="2400" i="1" dirty="0">
                <a:solidFill>
                  <a:schemeClr val="tx2">
                    <a:lumMod val="75000"/>
                  </a:schemeClr>
                </a:solidFill>
              </a:rPr>
              <a:t>“Proporcionar aos segurados e dependentes o amparo da previdência social assegurada constitucionalmente aos Servidores Públicos Municipais de São Gabriel do Oeste-MS.</a:t>
            </a:r>
          </a:p>
          <a:p>
            <a:pPr algn="just"/>
            <a:r>
              <a:rPr lang="pt-BR" sz="2400" i="1" dirty="0">
                <a:solidFill>
                  <a:schemeClr val="tx2">
                    <a:lumMod val="75000"/>
                  </a:schemeClr>
                </a:solidFill>
              </a:rPr>
              <a:t>Contribuir com o RPPS-Regime Próprio de Previdência Social de São Gabriel do Oeste, na construção e consolidação da Cultura Previdenciária, sendo referência estadual no estímulo e fortalecimento da previdência funcional.</a:t>
            </a:r>
          </a:p>
          <a:p>
            <a:pPr algn="just"/>
            <a:r>
              <a:rPr lang="pt-BR" sz="2400" i="1" dirty="0">
                <a:solidFill>
                  <a:schemeClr val="tx2">
                    <a:lumMod val="75000"/>
                  </a:schemeClr>
                </a:solidFill>
              </a:rPr>
              <a:t>Atuar com excelência na representação e no estímulo dos Regimes Próprios na região norte de MS, desenvolvendo e aprimorando as políticas previdenciárias com a garantia de suporte técnico e formação de gestores.”</a:t>
            </a:r>
          </a:p>
        </p:txBody>
      </p:sp>
      <p:sp>
        <p:nvSpPr>
          <p:cNvPr id="16" name="Hexágono 15">
            <a:extLst>
              <a:ext uri="{FF2B5EF4-FFF2-40B4-BE49-F238E27FC236}">
                <a16:creationId xmlns:a16="http://schemas.microsoft.com/office/drawing/2014/main" id="{B917D878-8BAB-4821-93BB-35A2E1EF9B35}"/>
              </a:ext>
            </a:extLst>
          </p:cNvPr>
          <p:cNvSpPr/>
          <p:nvPr/>
        </p:nvSpPr>
        <p:spPr>
          <a:xfrm>
            <a:off x="11228306" y="101897"/>
            <a:ext cx="1391264" cy="1224116"/>
          </a:xfrm>
          <a:prstGeom prst="hexagon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E48087DA-79BC-460B-AE73-0E9CDCCCC78D}"/>
              </a:ext>
            </a:extLst>
          </p:cNvPr>
          <p:cNvSpPr/>
          <p:nvPr/>
        </p:nvSpPr>
        <p:spPr>
          <a:xfrm>
            <a:off x="10095683" y="761948"/>
            <a:ext cx="1391264" cy="1224116"/>
          </a:xfrm>
          <a:prstGeom prst="hexagon">
            <a:avLst/>
          </a:prstGeom>
          <a:solidFill>
            <a:srgbClr val="88BEE6">
              <a:alpha val="50000"/>
            </a:srgbClr>
          </a:solidFill>
          <a:ln w="38100">
            <a:solidFill>
              <a:srgbClr val="0697D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6E58D24E-AB86-40DA-93A8-DCAB13430ADE}"/>
              </a:ext>
            </a:extLst>
          </p:cNvPr>
          <p:cNvCxnSpPr>
            <a:cxnSpLocks/>
          </p:cNvCxnSpPr>
          <p:nvPr/>
        </p:nvCxnSpPr>
        <p:spPr>
          <a:xfrm flipH="1">
            <a:off x="7719060" y="757087"/>
            <a:ext cx="906450" cy="1289937"/>
          </a:xfrm>
          <a:prstGeom prst="line">
            <a:avLst/>
          </a:prstGeom>
          <a:ln w="38100">
            <a:solidFill>
              <a:srgbClr val="0697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ADBBA5C-1F0D-479F-8134-FD368F6F602E}"/>
              </a:ext>
            </a:extLst>
          </p:cNvPr>
          <p:cNvCxnSpPr>
            <a:cxnSpLocks/>
          </p:cNvCxnSpPr>
          <p:nvPr/>
        </p:nvCxnSpPr>
        <p:spPr>
          <a:xfrm flipH="1" flipV="1">
            <a:off x="8611460" y="757087"/>
            <a:ext cx="2196000" cy="4861"/>
          </a:xfrm>
          <a:prstGeom prst="line">
            <a:avLst/>
          </a:prstGeom>
          <a:ln w="38100">
            <a:solidFill>
              <a:srgbClr val="0697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338F5AA1-ECB4-4C86-85FD-98C581E43A10}"/>
              </a:ext>
            </a:extLst>
          </p:cNvPr>
          <p:cNvCxnSpPr>
            <a:cxnSpLocks/>
          </p:cNvCxnSpPr>
          <p:nvPr/>
        </p:nvCxnSpPr>
        <p:spPr>
          <a:xfrm flipH="1">
            <a:off x="5802630" y="2047024"/>
            <a:ext cx="1944000" cy="0"/>
          </a:xfrm>
          <a:prstGeom prst="line">
            <a:avLst/>
          </a:prstGeom>
          <a:ln w="38100">
            <a:solidFill>
              <a:srgbClr val="0697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>
            <a:extLst>
              <a:ext uri="{FF2B5EF4-FFF2-40B4-BE49-F238E27FC236}">
                <a16:creationId xmlns:a16="http://schemas.microsoft.com/office/drawing/2014/main" id="{098D392A-B67D-4873-9546-BF886977240D}"/>
              </a:ext>
            </a:extLst>
          </p:cNvPr>
          <p:cNvSpPr/>
          <p:nvPr/>
        </p:nvSpPr>
        <p:spPr>
          <a:xfrm>
            <a:off x="5722377" y="1946736"/>
            <a:ext cx="180000" cy="180000"/>
          </a:xfrm>
          <a:prstGeom prst="ellipse">
            <a:avLst/>
          </a:prstGeom>
          <a:solidFill>
            <a:srgbClr val="88BEE6"/>
          </a:solidFill>
          <a:ln w="28575">
            <a:solidFill>
              <a:srgbClr val="069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1F3CB182-7E04-456A-A30F-29B7B12F30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38"/>
          <a:stretch/>
        </p:blipFill>
        <p:spPr>
          <a:xfrm>
            <a:off x="11486946" y="1428346"/>
            <a:ext cx="688581" cy="125588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68079E2-FFB8-AAB9-6238-9F4C4631F8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814" y="6196700"/>
            <a:ext cx="905185" cy="6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85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717E3EC6-8DA9-4AAE-9BAE-6DE966075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574"/>
          <a:stretch/>
        </p:blipFill>
        <p:spPr>
          <a:xfrm>
            <a:off x="10747435" y="1986064"/>
            <a:ext cx="1432684" cy="696085"/>
          </a:xfrm>
          <a:prstGeom prst="rect">
            <a:avLst/>
          </a:prstGeom>
        </p:spPr>
      </p:pic>
      <p:sp>
        <p:nvSpPr>
          <p:cNvPr id="15" name="Hexágono 14">
            <a:extLst>
              <a:ext uri="{FF2B5EF4-FFF2-40B4-BE49-F238E27FC236}">
                <a16:creationId xmlns:a16="http://schemas.microsoft.com/office/drawing/2014/main" id="{14E392C8-A15B-4ADA-84EC-335A604A9D03}"/>
              </a:ext>
            </a:extLst>
          </p:cNvPr>
          <p:cNvSpPr/>
          <p:nvPr/>
        </p:nvSpPr>
        <p:spPr>
          <a:xfrm>
            <a:off x="10086874" y="-519994"/>
            <a:ext cx="1391264" cy="1224116"/>
          </a:xfrm>
          <a:prstGeom prst="hexagon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Hexágono 34">
            <a:extLst>
              <a:ext uri="{FF2B5EF4-FFF2-40B4-BE49-F238E27FC236}">
                <a16:creationId xmlns:a16="http://schemas.microsoft.com/office/drawing/2014/main" id="{A3FAE7FA-8FF6-4A11-A036-45CDE36D2872}"/>
              </a:ext>
            </a:extLst>
          </p:cNvPr>
          <p:cNvSpPr/>
          <p:nvPr/>
        </p:nvSpPr>
        <p:spPr>
          <a:xfrm>
            <a:off x="9133065" y="-299828"/>
            <a:ext cx="1391264" cy="1224116"/>
          </a:xfrm>
          <a:prstGeom prst="hexagon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BFC433A3-AF8F-48B6-B0F5-D23BF69DF9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-510990" y="2492008"/>
            <a:ext cx="5736833" cy="4651651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0B91C0C1-D841-483B-A394-44394047760F}"/>
              </a:ext>
            </a:extLst>
          </p:cNvPr>
          <p:cNvSpPr txBox="1"/>
          <p:nvPr/>
        </p:nvSpPr>
        <p:spPr>
          <a:xfrm>
            <a:off x="795619" y="1632121"/>
            <a:ext cx="4886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B429"/>
                </a:solidFill>
              </a:rPr>
              <a:t>Temos como objetivo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A0E07C4-6515-4242-92FB-1628C14B6722}"/>
              </a:ext>
            </a:extLst>
          </p:cNvPr>
          <p:cNvSpPr txBox="1"/>
          <p:nvPr/>
        </p:nvSpPr>
        <p:spPr>
          <a:xfrm>
            <a:off x="939687" y="2604742"/>
            <a:ext cx="992537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i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pt-BR" sz="2000" i="1" dirty="0">
                <a:solidFill>
                  <a:schemeClr val="tx2">
                    <a:lumMod val="75000"/>
                  </a:schemeClr>
                </a:solidFill>
              </a:rPr>
              <a:t>“Contribuir para a consolidação e fortalecimento do RPPS do município, capacitando e norteando os gestores destes órgãos, com a promoção de intercâmbio administrativo e técnico, para a disseminação da prática de cooperação entre os seus integrantes. Visamos, assim, assegurar uma melhor orientação administrativa, jurídica e financeira a seus associados.</a:t>
            </a:r>
          </a:p>
          <a:p>
            <a:pPr algn="just"/>
            <a:r>
              <a:rPr lang="pt-BR" sz="2000" i="1" dirty="0">
                <a:solidFill>
                  <a:schemeClr val="tx2">
                    <a:lumMod val="75000"/>
                  </a:schemeClr>
                </a:solidFill>
              </a:rPr>
              <a:t>Difundir e assessorar a criação e estruturação do Regime Próprio de Previdência Social, promovendo a defesa de seus interesses perante aos Poderes Públicos, prestadores de serviços, e ao público em geral.</a:t>
            </a:r>
          </a:p>
          <a:p>
            <a:pPr algn="just"/>
            <a:r>
              <a:rPr lang="pt-BR" sz="2000" i="1" dirty="0">
                <a:solidFill>
                  <a:schemeClr val="tx2">
                    <a:lumMod val="75000"/>
                  </a:schemeClr>
                </a:solidFill>
              </a:rPr>
              <a:t>Organizar e promover estudos, análises, treinamento, pesquisas, cursos, congressos, seminários, simpósios e demais eventos sobre temas, problemas ou aspectos relacionados aos interesses previdenciários, focando, sobretudo, o aprimoramento da gestão qualificada e transparente do RPPS do Município de São Gabriel do Oeste-MS.</a:t>
            </a:r>
          </a:p>
        </p:txBody>
      </p:sp>
      <p:sp>
        <p:nvSpPr>
          <p:cNvPr id="16" name="Hexágono 15">
            <a:extLst>
              <a:ext uri="{FF2B5EF4-FFF2-40B4-BE49-F238E27FC236}">
                <a16:creationId xmlns:a16="http://schemas.microsoft.com/office/drawing/2014/main" id="{B917D878-8BAB-4821-93BB-35A2E1EF9B35}"/>
              </a:ext>
            </a:extLst>
          </p:cNvPr>
          <p:cNvSpPr/>
          <p:nvPr/>
        </p:nvSpPr>
        <p:spPr>
          <a:xfrm>
            <a:off x="11228306" y="101897"/>
            <a:ext cx="1391264" cy="1224116"/>
          </a:xfrm>
          <a:prstGeom prst="hexagon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E48087DA-79BC-460B-AE73-0E9CDCCCC78D}"/>
              </a:ext>
            </a:extLst>
          </p:cNvPr>
          <p:cNvSpPr/>
          <p:nvPr/>
        </p:nvSpPr>
        <p:spPr>
          <a:xfrm>
            <a:off x="10095683" y="761948"/>
            <a:ext cx="1391264" cy="1224116"/>
          </a:xfrm>
          <a:prstGeom prst="hexagon">
            <a:avLst/>
          </a:prstGeom>
          <a:solidFill>
            <a:srgbClr val="88BEE6">
              <a:alpha val="50000"/>
            </a:srgbClr>
          </a:solidFill>
          <a:ln w="38100">
            <a:solidFill>
              <a:srgbClr val="0697D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6E58D24E-AB86-40DA-93A8-DCAB13430ADE}"/>
              </a:ext>
            </a:extLst>
          </p:cNvPr>
          <p:cNvCxnSpPr>
            <a:cxnSpLocks/>
          </p:cNvCxnSpPr>
          <p:nvPr/>
        </p:nvCxnSpPr>
        <p:spPr>
          <a:xfrm flipH="1">
            <a:off x="7719060" y="757087"/>
            <a:ext cx="906450" cy="1289937"/>
          </a:xfrm>
          <a:prstGeom prst="line">
            <a:avLst/>
          </a:prstGeom>
          <a:ln w="38100">
            <a:solidFill>
              <a:srgbClr val="0697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ADBBA5C-1F0D-479F-8134-FD368F6F602E}"/>
              </a:ext>
            </a:extLst>
          </p:cNvPr>
          <p:cNvCxnSpPr>
            <a:cxnSpLocks/>
          </p:cNvCxnSpPr>
          <p:nvPr/>
        </p:nvCxnSpPr>
        <p:spPr>
          <a:xfrm flipH="1" flipV="1">
            <a:off x="8611460" y="757087"/>
            <a:ext cx="2196000" cy="4861"/>
          </a:xfrm>
          <a:prstGeom prst="line">
            <a:avLst/>
          </a:prstGeom>
          <a:ln w="38100">
            <a:solidFill>
              <a:srgbClr val="0697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338F5AA1-ECB4-4C86-85FD-98C581E43A10}"/>
              </a:ext>
            </a:extLst>
          </p:cNvPr>
          <p:cNvCxnSpPr>
            <a:cxnSpLocks/>
          </p:cNvCxnSpPr>
          <p:nvPr/>
        </p:nvCxnSpPr>
        <p:spPr>
          <a:xfrm flipH="1">
            <a:off x="5802630" y="2047024"/>
            <a:ext cx="1944000" cy="0"/>
          </a:xfrm>
          <a:prstGeom prst="line">
            <a:avLst/>
          </a:prstGeom>
          <a:ln w="38100">
            <a:solidFill>
              <a:srgbClr val="0697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>
            <a:extLst>
              <a:ext uri="{FF2B5EF4-FFF2-40B4-BE49-F238E27FC236}">
                <a16:creationId xmlns:a16="http://schemas.microsoft.com/office/drawing/2014/main" id="{098D392A-B67D-4873-9546-BF886977240D}"/>
              </a:ext>
            </a:extLst>
          </p:cNvPr>
          <p:cNvSpPr/>
          <p:nvPr/>
        </p:nvSpPr>
        <p:spPr>
          <a:xfrm>
            <a:off x="5722377" y="1946736"/>
            <a:ext cx="180000" cy="180000"/>
          </a:xfrm>
          <a:prstGeom prst="ellipse">
            <a:avLst/>
          </a:prstGeom>
          <a:solidFill>
            <a:srgbClr val="88BEE6"/>
          </a:solidFill>
          <a:ln w="28575">
            <a:solidFill>
              <a:srgbClr val="069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1F3CB182-7E04-456A-A30F-29B7B12F30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38"/>
          <a:stretch/>
        </p:blipFill>
        <p:spPr>
          <a:xfrm>
            <a:off x="11486946" y="1428346"/>
            <a:ext cx="688581" cy="125588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6A0E0B8-026C-2D51-0F86-7457888C1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814" y="6196700"/>
            <a:ext cx="905185" cy="6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71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717E3EC6-8DA9-4AAE-9BAE-6DE966075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574"/>
          <a:stretch/>
        </p:blipFill>
        <p:spPr>
          <a:xfrm>
            <a:off x="10747435" y="1986064"/>
            <a:ext cx="1432684" cy="696085"/>
          </a:xfrm>
          <a:prstGeom prst="rect">
            <a:avLst/>
          </a:prstGeom>
        </p:spPr>
      </p:pic>
      <p:sp>
        <p:nvSpPr>
          <p:cNvPr id="15" name="Hexágono 14">
            <a:extLst>
              <a:ext uri="{FF2B5EF4-FFF2-40B4-BE49-F238E27FC236}">
                <a16:creationId xmlns:a16="http://schemas.microsoft.com/office/drawing/2014/main" id="{14E392C8-A15B-4ADA-84EC-335A604A9D03}"/>
              </a:ext>
            </a:extLst>
          </p:cNvPr>
          <p:cNvSpPr/>
          <p:nvPr/>
        </p:nvSpPr>
        <p:spPr>
          <a:xfrm>
            <a:off x="10086874" y="-519994"/>
            <a:ext cx="1391264" cy="1224116"/>
          </a:xfrm>
          <a:prstGeom prst="hexagon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Hexágono 34">
            <a:extLst>
              <a:ext uri="{FF2B5EF4-FFF2-40B4-BE49-F238E27FC236}">
                <a16:creationId xmlns:a16="http://schemas.microsoft.com/office/drawing/2014/main" id="{A3FAE7FA-8FF6-4A11-A036-45CDE36D2872}"/>
              </a:ext>
            </a:extLst>
          </p:cNvPr>
          <p:cNvSpPr/>
          <p:nvPr/>
        </p:nvSpPr>
        <p:spPr>
          <a:xfrm>
            <a:off x="9133065" y="-299828"/>
            <a:ext cx="1391264" cy="1224116"/>
          </a:xfrm>
          <a:prstGeom prst="hexagon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BFC433A3-AF8F-48B6-B0F5-D23BF69DF9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-510990" y="2492008"/>
            <a:ext cx="5736833" cy="4651651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0B91C0C1-D841-483B-A394-44394047760F}"/>
              </a:ext>
            </a:extLst>
          </p:cNvPr>
          <p:cNvSpPr txBox="1"/>
          <p:nvPr/>
        </p:nvSpPr>
        <p:spPr>
          <a:xfrm>
            <a:off x="2461271" y="1632121"/>
            <a:ext cx="4886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B429"/>
                </a:solidFill>
              </a:rPr>
              <a:t>Nosso Pessoal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A0E07C4-6515-4242-92FB-1628C14B6722}"/>
              </a:ext>
            </a:extLst>
          </p:cNvPr>
          <p:cNvSpPr txBox="1"/>
          <p:nvPr/>
        </p:nvSpPr>
        <p:spPr>
          <a:xfrm>
            <a:off x="1124208" y="2440295"/>
            <a:ext cx="95067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i="1" dirty="0">
                <a:solidFill>
                  <a:schemeClr val="tx2">
                    <a:lumMod val="75000"/>
                  </a:schemeClr>
                </a:solidFill>
              </a:rPr>
              <a:t>A Gestão de Pessoas do SGO-PREV é voltada para desenvolver, treinar, capacitar, motivar e aperfeiçoar seus colaboradores, tendo como objetivo principal alinhar seus pilares à missão, visão e valores.</a:t>
            </a:r>
          </a:p>
          <a:p>
            <a:pPr algn="just"/>
            <a:endParaRPr lang="pt-BR" sz="2800" i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t-BR" sz="2800" i="1" dirty="0">
                <a:solidFill>
                  <a:schemeClr val="tx2">
                    <a:lumMod val="75000"/>
                  </a:schemeClr>
                </a:solidFill>
              </a:rPr>
              <a:t>Nosso quadro de pessoal conta atualmente com </a:t>
            </a:r>
            <a:r>
              <a:rPr lang="pt-BR" sz="2800" b="1" i="1" u="sng" dirty="0">
                <a:solidFill>
                  <a:schemeClr val="tx2">
                    <a:lumMod val="75000"/>
                  </a:schemeClr>
                </a:solidFill>
              </a:rPr>
              <a:t>4 profissionais</a:t>
            </a:r>
            <a:r>
              <a:rPr lang="pt-BR" sz="2800" i="1" dirty="0">
                <a:solidFill>
                  <a:schemeClr val="tx2">
                    <a:lumMod val="75000"/>
                  </a:schemeClr>
                </a:solidFill>
              </a:rPr>
              <a:t> altamente qualificados, disponíveis de segunda a sexta-feira das 07:00 as 17:00 horas no atendimento aos segurados e beneficiários.</a:t>
            </a:r>
          </a:p>
        </p:txBody>
      </p:sp>
      <p:sp>
        <p:nvSpPr>
          <p:cNvPr id="16" name="Hexágono 15">
            <a:extLst>
              <a:ext uri="{FF2B5EF4-FFF2-40B4-BE49-F238E27FC236}">
                <a16:creationId xmlns:a16="http://schemas.microsoft.com/office/drawing/2014/main" id="{B917D878-8BAB-4821-93BB-35A2E1EF9B35}"/>
              </a:ext>
            </a:extLst>
          </p:cNvPr>
          <p:cNvSpPr/>
          <p:nvPr/>
        </p:nvSpPr>
        <p:spPr>
          <a:xfrm>
            <a:off x="11228306" y="101897"/>
            <a:ext cx="1391264" cy="1224116"/>
          </a:xfrm>
          <a:prstGeom prst="hexagon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E48087DA-79BC-460B-AE73-0E9CDCCCC78D}"/>
              </a:ext>
            </a:extLst>
          </p:cNvPr>
          <p:cNvSpPr/>
          <p:nvPr/>
        </p:nvSpPr>
        <p:spPr>
          <a:xfrm>
            <a:off x="10095683" y="761948"/>
            <a:ext cx="1391264" cy="1224116"/>
          </a:xfrm>
          <a:prstGeom prst="hexagon">
            <a:avLst/>
          </a:prstGeom>
          <a:solidFill>
            <a:srgbClr val="88BEE6">
              <a:alpha val="50000"/>
            </a:srgbClr>
          </a:solidFill>
          <a:ln w="38100">
            <a:solidFill>
              <a:srgbClr val="0697D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6E58D24E-AB86-40DA-93A8-DCAB13430ADE}"/>
              </a:ext>
            </a:extLst>
          </p:cNvPr>
          <p:cNvCxnSpPr>
            <a:cxnSpLocks/>
          </p:cNvCxnSpPr>
          <p:nvPr/>
        </p:nvCxnSpPr>
        <p:spPr>
          <a:xfrm flipH="1">
            <a:off x="7719060" y="757087"/>
            <a:ext cx="906450" cy="1289937"/>
          </a:xfrm>
          <a:prstGeom prst="line">
            <a:avLst/>
          </a:prstGeom>
          <a:ln w="38100">
            <a:solidFill>
              <a:srgbClr val="0697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ADBBA5C-1F0D-479F-8134-FD368F6F602E}"/>
              </a:ext>
            </a:extLst>
          </p:cNvPr>
          <p:cNvCxnSpPr>
            <a:cxnSpLocks/>
          </p:cNvCxnSpPr>
          <p:nvPr/>
        </p:nvCxnSpPr>
        <p:spPr>
          <a:xfrm flipH="1" flipV="1">
            <a:off x="8611460" y="757087"/>
            <a:ext cx="2196000" cy="4861"/>
          </a:xfrm>
          <a:prstGeom prst="line">
            <a:avLst/>
          </a:prstGeom>
          <a:ln w="38100">
            <a:solidFill>
              <a:srgbClr val="0697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338F5AA1-ECB4-4C86-85FD-98C581E43A10}"/>
              </a:ext>
            </a:extLst>
          </p:cNvPr>
          <p:cNvCxnSpPr>
            <a:cxnSpLocks/>
          </p:cNvCxnSpPr>
          <p:nvPr/>
        </p:nvCxnSpPr>
        <p:spPr>
          <a:xfrm flipH="1">
            <a:off x="5802630" y="2047024"/>
            <a:ext cx="1944000" cy="0"/>
          </a:xfrm>
          <a:prstGeom prst="line">
            <a:avLst/>
          </a:prstGeom>
          <a:ln w="38100">
            <a:solidFill>
              <a:srgbClr val="0697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>
            <a:extLst>
              <a:ext uri="{FF2B5EF4-FFF2-40B4-BE49-F238E27FC236}">
                <a16:creationId xmlns:a16="http://schemas.microsoft.com/office/drawing/2014/main" id="{098D392A-B67D-4873-9546-BF886977240D}"/>
              </a:ext>
            </a:extLst>
          </p:cNvPr>
          <p:cNvSpPr/>
          <p:nvPr/>
        </p:nvSpPr>
        <p:spPr>
          <a:xfrm>
            <a:off x="5722377" y="1946736"/>
            <a:ext cx="180000" cy="180000"/>
          </a:xfrm>
          <a:prstGeom prst="ellipse">
            <a:avLst/>
          </a:prstGeom>
          <a:solidFill>
            <a:srgbClr val="88BEE6"/>
          </a:solidFill>
          <a:ln w="28575">
            <a:solidFill>
              <a:srgbClr val="069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1F3CB182-7E04-456A-A30F-29B7B12F30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38"/>
          <a:stretch/>
        </p:blipFill>
        <p:spPr>
          <a:xfrm>
            <a:off x="11486946" y="1428346"/>
            <a:ext cx="688581" cy="125588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100E3A1-3875-C0EE-F313-6F1978B3A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814" y="6196700"/>
            <a:ext cx="905185" cy="6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2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717E3EC6-8DA9-4AAE-9BAE-6DE966075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574"/>
          <a:stretch/>
        </p:blipFill>
        <p:spPr>
          <a:xfrm>
            <a:off x="10727771" y="1976232"/>
            <a:ext cx="1432684" cy="696085"/>
          </a:xfrm>
          <a:prstGeom prst="rect">
            <a:avLst/>
          </a:prstGeom>
        </p:spPr>
      </p:pic>
      <p:sp>
        <p:nvSpPr>
          <p:cNvPr id="15" name="Hexágono 14">
            <a:extLst>
              <a:ext uri="{FF2B5EF4-FFF2-40B4-BE49-F238E27FC236}">
                <a16:creationId xmlns:a16="http://schemas.microsoft.com/office/drawing/2014/main" id="{14E392C8-A15B-4ADA-84EC-335A604A9D03}"/>
              </a:ext>
            </a:extLst>
          </p:cNvPr>
          <p:cNvSpPr/>
          <p:nvPr/>
        </p:nvSpPr>
        <p:spPr>
          <a:xfrm>
            <a:off x="10086874" y="-519994"/>
            <a:ext cx="1391264" cy="1224116"/>
          </a:xfrm>
          <a:prstGeom prst="hexagon">
            <a:avLst/>
          </a:prstGeom>
          <a:solidFill>
            <a:srgbClr val="92D050">
              <a:alpha val="50000"/>
            </a:srgbClr>
          </a:solidFill>
          <a:ln w="38100">
            <a:solidFill>
              <a:srgbClr val="76BC3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Hexágono 34">
            <a:extLst>
              <a:ext uri="{FF2B5EF4-FFF2-40B4-BE49-F238E27FC236}">
                <a16:creationId xmlns:a16="http://schemas.microsoft.com/office/drawing/2014/main" id="{A3FAE7FA-8FF6-4A11-A036-45CDE36D2872}"/>
              </a:ext>
            </a:extLst>
          </p:cNvPr>
          <p:cNvSpPr/>
          <p:nvPr/>
        </p:nvSpPr>
        <p:spPr>
          <a:xfrm>
            <a:off x="9133065" y="-299828"/>
            <a:ext cx="1391264" cy="1224116"/>
          </a:xfrm>
          <a:prstGeom prst="hexagon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BFC433A3-AF8F-48B6-B0F5-D23BF69DF9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-510990" y="4792039"/>
            <a:ext cx="2900229" cy="2351620"/>
          </a:xfrm>
          <a:prstGeom prst="rect">
            <a:avLst/>
          </a:prstGeom>
        </p:spPr>
      </p:pic>
      <p:sp>
        <p:nvSpPr>
          <p:cNvPr id="16" name="Hexágono 15">
            <a:extLst>
              <a:ext uri="{FF2B5EF4-FFF2-40B4-BE49-F238E27FC236}">
                <a16:creationId xmlns:a16="http://schemas.microsoft.com/office/drawing/2014/main" id="{B917D878-8BAB-4821-93BB-35A2E1EF9B35}"/>
              </a:ext>
            </a:extLst>
          </p:cNvPr>
          <p:cNvSpPr/>
          <p:nvPr/>
        </p:nvSpPr>
        <p:spPr>
          <a:xfrm>
            <a:off x="11228306" y="101897"/>
            <a:ext cx="1391264" cy="1224116"/>
          </a:xfrm>
          <a:prstGeom prst="hexagon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6E58D24E-AB86-40DA-93A8-DCAB13430ADE}"/>
              </a:ext>
            </a:extLst>
          </p:cNvPr>
          <p:cNvCxnSpPr>
            <a:cxnSpLocks/>
          </p:cNvCxnSpPr>
          <p:nvPr/>
        </p:nvCxnSpPr>
        <p:spPr>
          <a:xfrm flipH="1" flipV="1">
            <a:off x="7770309" y="574155"/>
            <a:ext cx="862821" cy="129348"/>
          </a:xfrm>
          <a:prstGeom prst="line">
            <a:avLst/>
          </a:prstGeom>
          <a:ln w="38100">
            <a:solidFill>
              <a:srgbClr val="76B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ADBBA5C-1F0D-479F-8134-FD368F6F602E}"/>
              </a:ext>
            </a:extLst>
          </p:cNvPr>
          <p:cNvCxnSpPr>
            <a:cxnSpLocks/>
          </p:cNvCxnSpPr>
          <p:nvPr/>
        </p:nvCxnSpPr>
        <p:spPr>
          <a:xfrm flipH="1" flipV="1">
            <a:off x="8611460" y="700307"/>
            <a:ext cx="2196000" cy="4861"/>
          </a:xfrm>
          <a:prstGeom prst="line">
            <a:avLst/>
          </a:prstGeom>
          <a:ln w="38100">
            <a:solidFill>
              <a:srgbClr val="76B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338F5AA1-ECB4-4C86-85FD-98C581E43A10}"/>
              </a:ext>
            </a:extLst>
          </p:cNvPr>
          <p:cNvCxnSpPr>
            <a:cxnSpLocks/>
          </p:cNvCxnSpPr>
          <p:nvPr/>
        </p:nvCxnSpPr>
        <p:spPr>
          <a:xfrm flipH="1" flipV="1">
            <a:off x="7031115" y="574155"/>
            <a:ext cx="761015" cy="1585"/>
          </a:xfrm>
          <a:prstGeom prst="line">
            <a:avLst/>
          </a:prstGeom>
          <a:ln w="38100">
            <a:solidFill>
              <a:srgbClr val="76B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>
            <a:extLst>
              <a:ext uri="{FF2B5EF4-FFF2-40B4-BE49-F238E27FC236}">
                <a16:creationId xmlns:a16="http://schemas.microsoft.com/office/drawing/2014/main" id="{098D392A-B67D-4873-9546-BF886977240D}"/>
              </a:ext>
            </a:extLst>
          </p:cNvPr>
          <p:cNvSpPr/>
          <p:nvPr/>
        </p:nvSpPr>
        <p:spPr>
          <a:xfrm>
            <a:off x="6851115" y="484155"/>
            <a:ext cx="180000" cy="18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76B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1F3CB182-7E04-456A-A30F-29B7B12F30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38"/>
          <a:stretch/>
        </p:blipFill>
        <p:spPr>
          <a:xfrm>
            <a:off x="11467282" y="1418514"/>
            <a:ext cx="688581" cy="1255885"/>
          </a:xfrm>
          <a:prstGeom prst="rect">
            <a:avLst/>
          </a:prstGeom>
        </p:spPr>
      </p:pic>
      <p:sp>
        <p:nvSpPr>
          <p:cNvPr id="18" name="Hexágono 17">
            <a:extLst>
              <a:ext uri="{FF2B5EF4-FFF2-40B4-BE49-F238E27FC236}">
                <a16:creationId xmlns:a16="http://schemas.microsoft.com/office/drawing/2014/main" id="{A22E1A9D-9A56-4E3B-AF34-98AC7435A419}"/>
              </a:ext>
            </a:extLst>
          </p:cNvPr>
          <p:cNvSpPr/>
          <p:nvPr/>
        </p:nvSpPr>
        <p:spPr>
          <a:xfrm>
            <a:off x="10097919" y="766920"/>
            <a:ext cx="1391264" cy="1224116"/>
          </a:xfrm>
          <a:prstGeom prst="hexagon">
            <a:avLst/>
          </a:prstGeom>
          <a:solidFill>
            <a:srgbClr val="88BEE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814EEC6-F185-4596-A5B3-BE7F422DE45C}"/>
              </a:ext>
            </a:extLst>
          </p:cNvPr>
          <p:cNvSpPr txBox="1"/>
          <p:nvPr/>
        </p:nvSpPr>
        <p:spPr>
          <a:xfrm>
            <a:off x="610572" y="1717197"/>
            <a:ext cx="9276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O SGO-PREV dispõe das melhores ferramentas de transmissão de informação e transparência disponíveis no mercado.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B35694-1435-4010-AEAC-9E926B046EDC}"/>
              </a:ext>
            </a:extLst>
          </p:cNvPr>
          <p:cNvSpPr txBox="1"/>
          <p:nvPr/>
        </p:nvSpPr>
        <p:spPr>
          <a:xfrm>
            <a:off x="152207" y="216402"/>
            <a:ext cx="6659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B429"/>
                </a:solidFill>
              </a:rPr>
              <a:t>Nossos Canais de Comunicação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01C3D910-1C7C-4D9D-90AC-30452C878A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9230" y="3247871"/>
            <a:ext cx="1741687" cy="2466653"/>
          </a:xfrm>
          <a:prstGeom prst="rect">
            <a:avLst/>
          </a:prstGeom>
        </p:spPr>
      </p:pic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28FAD2D6-3AED-44EB-B3C1-7D231094A56B}"/>
              </a:ext>
            </a:extLst>
          </p:cNvPr>
          <p:cNvSpPr txBox="1">
            <a:spLocks/>
          </p:cNvSpPr>
          <p:nvPr/>
        </p:nvSpPr>
        <p:spPr>
          <a:xfrm>
            <a:off x="4701093" y="3892729"/>
            <a:ext cx="5678744" cy="6936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dirty="0">
                <a:solidFill>
                  <a:srgbClr val="3F4D4E"/>
                </a:solidFill>
              </a:rPr>
              <a:t>Servidor, você conhece nossos canais de comunicação</a:t>
            </a:r>
            <a:endParaRPr lang="en-US" sz="2800" dirty="0"/>
          </a:p>
        </p:txBody>
      </p:sp>
      <p:pic>
        <p:nvPicPr>
          <p:cNvPr id="21" name="Picture 2" descr="Resultado de imagem para pontos de interrogaÃ§Ã£o">
            <a:extLst>
              <a:ext uri="{FF2B5EF4-FFF2-40B4-BE49-F238E27FC236}">
                <a16:creationId xmlns:a16="http://schemas.microsoft.com/office/drawing/2014/main" id="{29DBFEA1-300C-46AE-B6CD-23C3E3C7A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415" y="4390129"/>
            <a:ext cx="524100" cy="57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9E0AE7F-FAF4-6959-73DB-D2F1F2C5F5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814" y="6196700"/>
            <a:ext cx="905185" cy="6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04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ixaDeTexto 27">
            <a:extLst>
              <a:ext uri="{FF2B5EF4-FFF2-40B4-BE49-F238E27FC236}">
                <a16:creationId xmlns:a16="http://schemas.microsoft.com/office/drawing/2014/main" id="{0B91C0C1-D841-483B-A394-44394047760F}"/>
              </a:ext>
            </a:extLst>
          </p:cNvPr>
          <p:cNvSpPr txBox="1"/>
          <p:nvPr/>
        </p:nvSpPr>
        <p:spPr>
          <a:xfrm>
            <a:off x="8363161" y="324703"/>
            <a:ext cx="4886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B429"/>
                </a:solidFill>
              </a:rPr>
              <a:t>Nosso Site</a:t>
            </a:r>
          </a:p>
        </p:txBody>
      </p:sp>
      <p:sp>
        <p:nvSpPr>
          <p:cNvPr id="15" name="Hexágono 14">
            <a:extLst>
              <a:ext uri="{FF2B5EF4-FFF2-40B4-BE49-F238E27FC236}">
                <a16:creationId xmlns:a16="http://schemas.microsoft.com/office/drawing/2014/main" id="{14E392C8-A15B-4ADA-84EC-335A604A9D03}"/>
              </a:ext>
            </a:extLst>
          </p:cNvPr>
          <p:cNvSpPr/>
          <p:nvPr/>
        </p:nvSpPr>
        <p:spPr>
          <a:xfrm>
            <a:off x="-404175" y="-545470"/>
            <a:ext cx="1391264" cy="1224116"/>
          </a:xfrm>
          <a:prstGeom prst="hexagon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Hexágono 15">
            <a:extLst>
              <a:ext uri="{FF2B5EF4-FFF2-40B4-BE49-F238E27FC236}">
                <a16:creationId xmlns:a16="http://schemas.microsoft.com/office/drawing/2014/main" id="{B917D878-8BAB-4821-93BB-35A2E1EF9B35}"/>
              </a:ext>
            </a:extLst>
          </p:cNvPr>
          <p:cNvSpPr/>
          <p:nvPr/>
        </p:nvSpPr>
        <p:spPr>
          <a:xfrm>
            <a:off x="737257" y="76421"/>
            <a:ext cx="1391264" cy="1224116"/>
          </a:xfrm>
          <a:prstGeom prst="hexagon">
            <a:avLst/>
          </a:prstGeom>
          <a:solidFill>
            <a:schemeClr val="bg2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E48087DA-79BC-460B-AE73-0E9CDCCCC78D}"/>
              </a:ext>
            </a:extLst>
          </p:cNvPr>
          <p:cNvSpPr/>
          <p:nvPr/>
        </p:nvSpPr>
        <p:spPr>
          <a:xfrm>
            <a:off x="-395366" y="736472"/>
            <a:ext cx="1391264" cy="1224116"/>
          </a:xfrm>
          <a:prstGeom prst="hexagon">
            <a:avLst/>
          </a:prstGeom>
          <a:solidFill>
            <a:srgbClr val="88BEE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DAAB2D74-7B5B-4F54-9334-D94EE6F5D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046"/>
          <a:stretch/>
        </p:blipFill>
        <p:spPr>
          <a:xfrm>
            <a:off x="2510803" y="5858890"/>
            <a:ext cx="1426588" cy="1016686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071A5EB-4CAB-4F30-A548-CEFC3EC19CC4}"/>
              </a:ext>
            </a:extLst>
          </p:cNvPr>
          <p:cNvCxnSpPr/>
          <p:nvPr/>
        </p:nvCxnSpPr>
        <p:spPr>
          <a:xfrm>
            <a:off x="1504335" y="1300537"/>
            <a:ext cx="3342968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0BEDC3FF-66EC-451F-8613-12AFCE976903}"/>
              </a:ext>
            </a:extLst>
          </p:cNvPr>
          <p:cNvCxnSpPr>
            <a:cxnSpLocks/>
          </p:cNvCxnSpPr>
          <p:nvPr/>
        </p:nvCxnSpPr>
        <p:spPr>
          <a:xfrm flipV="1">
            <a:off x="4836561" y="688479"/>
            <a:ext cx="655935" cy="612058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FA229DFC-EF02-4FC9-AC7A-030B99D88812}"/>
              </a:ext>
            </a:extLst>
          </p:cNvPr>
          <p:cNvCxnSpPr>
            <a:cxnSpLocks/>
          </p:cNvCxnSpPr>
          <p:nvPr/>
        </p:nvCxnSpPr>
        <p:spPr>
          <a:xfrm>
            <a:off x="5474208" y="694575"/>
            <a:ext cx="2628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>
            <a:extLst>
              <a:ext uri="{FF2B5EF4-FFF2-40B4-BE49-F238E27FC236}">
                <a16:creationId xmlns:a16="http://schemas.microsoft.com/office/drawing/2014/main" id="{D0DF443C-FE5C-4925-8924-BCB60BE7E3B8}"/>
              </a:ext>
            </a:extLst>
          </p:cNvPr>
          <p:cNvSpPr/>
          <p:nvPr/>
        </p:nvSpPr>
        <p:spPr>
          <a:xfrm>
            <a:off x="8012208" y="594742"/>
            <a:ext cx="180000" cy="1800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Hexágono 34">
            <a:extLst>
              <a:ext uri="{FF2B5EF4-FFF2-40B4-BE49-F238E27FC236}">
                <a16:creationId xmlns:a16="http://schemas.microsoft.com/office/drawing/2014/main" id="{584B9786-E145-405A-BF85-1E6FAA83DB13}"/>
              </a:ext>
            </a:extLst>
          </p:cNvPr>
          <p:cNvSpPr/>
          <p:nvPr/>
        </p:nvSpPr>
        <p:spPr>
          <a:xfrm>
            <a:off x="170946" y="1396523"/>
            <a:ext cx="1391264" cy="1224116"/>
          </a:xfrm>
          <a:prstGeom prst="hexagon">
            <a:avLst/>
          </a:prstGeom>
          <a:noFill/>
          <a:ln w="38100">
            <a:solidFill>
              <a:srgbClr val="76BC3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D03EC09-7517-458C-8A62-9623C9C14D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32" t="50633"/>
          <a:stretch/>
        </p:blipFill>
        <p:spPr>
          <a:xfrm>
            <a:off x="2104472" y="0"/>
            <a:ext cx="540220" cy="623004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D4E2B1B2-2F7B-402F-99C1-3ED1C4F2CE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633" r="96718"/>
          <a:stretch/>
        </p:blipFill>
        <p:spPr>
          <a:xfrm>
            <a:off x="1218104" y="-1450"/>
            <a:ext cx="46816" cy="623004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81C49B4C-9202-4556-A983-E9B9809E33D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9681197" y="4784126"/>
            <a:ext cx="3005447" cy="2436935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FD7B4524-D6BA-4727-B986-D14E376CBCA1}"/>
              </a:ext>
            </a:extLst>
          </p:cNvPr>
          <p:cNvSpPr txBox="1"/>
          <p:nvPr/>
        </p:nvSpPr>
        <p:spPr>
          <a:xfrm>
            <a:off x="3175819" y="6044067"/>
            <a:ext cx="6440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rgbClr val="00B429"/>
                </a:solidFill>
              </a:rPr>
              <a:t>https://www.sgoprev.ms.gov.br/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6750C75-F36A-DE13-E8CF-2BA396A7D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692" y="1564172"/>
            <a:ext cx="8347220" cy="4294718"/>
          </a:xfrm>
          <a:prstGeom prst="rect">
            <a:avLst/>
          </a:prstGeom>
          <a:ln>
            <a:solidFill>
              <a:srgbClr val="00B429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11C7732-792D-C638-5A0F-DB49FAC5E0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788"/>
            <a:ext cx="905185" cy="6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16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ixaDeTexto 27">
            <a:extLst>
              <a:ext uri="{FF2B5EF4-FFF2-40B4-BE49-F238E27FC236}">
                <a16:creationId xmlns:a16="http://schemas.microsoft.com/office/drawing/2014/main" id="{0B91C0C1-D841-483B-A394-44394047760F}"/>
              </a:ext>
            </a:extLst>
          </p:cNvPr>
          <p:cNvSpPr txBox="1"/>
          <p:nvPr/>
        </p:nvSpPr>
        <p:spPr>
          <a:xfrm>
            <a:off x="8363161" y="324703"/>
            <a:ext cx="4886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B429"/>
                </a:solidFill>
              </a:rPr>
              <a:t>Nosso Site</a:t>
            </a:r>
          </a:p>
        </p:txBody>
      </p:sp>
      <p:sp>
        <p:nvSpPr>
          <p:cNvPr id="15" name="Hexágono 14">
            <a:extLst>
              <a:ext uri="{FF2B5EF4-FFF2-40B4-BE49-F238E27FC236}">
                <a16:creationId xmlns:a16="http://schemas.microsoft.com/office/drawing/2014/main" id="{14E392C8-A15B-4ADA-84EC-335A604A9D03}"/>
              </a:ext>
            </a:extLst>
          </p:cNvPr>
          <p:cNvSpPr/>
          <p:nvPr/>
        </p:nvSpPr>
        <p:spPr>
          <a:xfrm>
            <a:off x="-404175" y="-545470"/>
            <a:ext cx="1391264" cy="1224116"/>
          </a:xfrm>
          <a:prstGeom prst="hexagon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Hexágono 15">
            <a:extLst>
              <a:ext uri="{FF2B5EF4-FFF2-40B4-BE49-F238E27FC236}">
                <a16:creationId xmlns:a16="http://schemas.microsoft.com/office/drawing/2014/main" id="{B917D878-8BAB-4821-93BB-35A2E1EF9B35}"/>
              </a:ext>
            </a:extLst>
          </p:cNvPr>
          <p:cNvSpPr/>
          <p:nvPr/>
        </p:nvSpPr>
        <p:spPr>
          <a:xfrm>
            <a:off x="737257" y="76421"/>
            <a:ext cx="1391264" cy="1224116"/>
          </a:xfrm>
          <a:prstGeom prst="hexagon">
            <a:avLst/>
          </a:prstGeom>
          <a:solidFill>
            <a:schemeClr val="bg2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E48087DA-79BC-460B-AE73-0E9CDCCCC78D}"/>
              </a:ext>
            </a:extLst>
          </p:cNvPr>
          <p:cNvSpPr/>
          <p:nvPr/>
        </p:nvSpPr>
        <p:spPr>
          <a:xfrm>
            <a:off x="-395366" y="736472"/>
            <a:ext cx="1391264" cy="1224116"/>
          </a:xfrm>
          <a:prstGeom prst="hexagon">
            <a:avLst/>
          </a:prstGeom>
          <a:solidFill>
            <a:srgbClr val="88BEE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DAAB2D74-7B5B-4F54-9334-D94EE6F5D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046"/>
          <a:stretch/>
        </p:blipFill>
        <p:spPr>
          <a:xfrm>
            <a:off x="2510803" y="5858890"/>
            <a:ext cx="1426588" cy="1016686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071A5EB-4CAB-4F30-A548-CEFC3EC19CC4}"/>
              </a:ext>
            </a:extLst>
          </p:cNvPr>
          <p:cNvCxnSpPr/>
          <p:nvPr/>
        </p:nvCxnSpPr>
        <p:spPr>
          <a:xfrm>
            <a:off x="1504335" y="1300537"/>
            <a:ext cx="3342968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0BEDC3FF-66EC-451F-8613-12AFCE976903}"/>
              </a:ext>
            </a:extLst>
          </p:cNvPr>
          <p:cNvCxnSpPr>
            <a:cxnSpLocks/>
          </p:cNvCxnSpPr>
          <p:nvPr/>
        </p:nvCxnSpPr>
        <p:spPr>
          <a:xfrm flipV="1">
            <a:off x="4836561" y="688479"/>
            <a:ext cx="655935" cy="612058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FA229DFC-EF02-4FC9-AC7A-030B99D88812}"/>
              </a:ext>
            </a:extLst>
          </p:cNvPr>
          <p:cNvCxnSpPr>
            <a:cxnSpLocks/>
          </p:cNvCxnSpPr>
          <p:nvPr/>
        </p:nvCxnSpPr>
        <p:spPr>
          <a:xfrm>
            <a:off x="5474208" y="694575"/>
            <a:ext cx="2628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>
            <a:extLst>
              <a:ext uri="{FF2B5EF4-FFF2-40B4-BE49-F238E27FC236}">
                <a16:creationId xmlns:a16="http://schemas.microsoft.com/office/drawing/2014/main" id="{D0DF443C-FE5C-4925-8924-BCB60BE7E3B8}"/>
              </a:ext>
            </a:extLst>
          </p:cNvPr>
          <p:cNvSpPr/>
          <p:nvPr/>
        </p:nvSpPr>
        <p:spPr>
          <a:xfrm>
            <a:off x="8012208" y="594742"/>
            <a:ext cx="180000" cy="1800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Hexágono 34">
            <a:extLst>
              <a:ext uri="{FF2B5EF4-FFF2-40B4-BE49-F238E27FC236}">
                <a16:creationId xmlns:a16="http://schemas.microsoft.com/office/drawing/2014/main" id="{584B9786-E145-405A-BF85-1E6FAA83DB13}"/>
              </a:ext>
            </a:extLst>
          </p:cNvPr>
          <p:cNvSpPr/>
          <p:nvPr/>
        </p:nvSpPr>
        <p:spPr>
          <a:xfrm>
            <a:off x="170946" y="1396523"/>
            <a:ext cx="1391264" cy="1224116"/>
          </a:xfrm>
          <a:prstGeom prst="hexagon">
            <a:avLst/>
          </a:prstGeom>
          <a:noFill/>
          <a:ln w="38100">
            <a:solidFill>
              <a:srgbClr val="76BC3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D03EC09-7517-458C-8A62-9623C9C14D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32" t="50633"/>
          <a:stretch/>
        </p:blipFill>
        <p:spPr>
          <a:xfrm>
            <a:off x="2104472" y="0"/>
            <a:ext cx="540220" cy="623004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D4E2B1B2-2F7B-402F-99C1-3ED1C4F2CE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633" r="96718"/>
          <a:stretch/>
        </p:blipFill>
        <p:spPr>
          <a:xfrm>
            <a:off x="1218104" y="-1450"/>
            <a:ext cx="46816" cy="623004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81C49B4C-9202-4556-A983-E9B9809E33D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9681197" y="4784126"/>
            <a:ext cx="3005447" cy="2436935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402B9038-BDE6-4058-909E-7046E22DDB7D}"/>
              </a:ext>
            </a:extLst>
          </p:cNvPr>
          <p:cNvSpPr txBox="1"/>
          <p:nvPr/>
        </p:nvSpPr>
        <p:spPr>
          <a:xfrm>
            <a:off x="2921076" y="1415798"/>
            <a:ext cx="528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Canal de Ouvidoria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4E87E73-23BA-7322-3BFE-D97B4838C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4386" y="2071647"/>
            <a:ext cx="7631353" cy="4514529"/>
          </a:xfrm>
          <a:prstGeom prst="rect">
            <a:avLst/>
          </a:prstGeom>
          <a:ln>
            <a:solidFill>
              <a:srgbClr val="77BE40"/>
            </a:solidFill>
          </a:ln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C23F8065-4A89-1C83-E492-B0ACF3F0B12C}"/>
              </a:ext>
            </a:extLst>
          </p:cNvPr>
          <p:cNvSpPr/>
          <p:nvPr/>
        </p:nvSpPr>
        <p:spPr>
          <a:xfrm>
            <a:off x="2646229" y="1572062"/>
            <a:ext cx="180000" cy="18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76B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3BC1928-D654-DE92-586D-D09B485CE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788"/>
            <a:ext cx="905185" cy="6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389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8307</TotalTime>
  <Words>794</Words>
  <Application>Microsoft Office PowerPoint</Application>
  <PresentationFormat>Widescreen</PresentationFormat>
  <Paragraphs>91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Arial Nova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Samanta Zaniquelli</dc:creator>
  <cp:lastModifiedBy>Michael</cp:lastModifiedBy>
  <cp:revision>8</cp:revision>
  <dcterms:created xsi:type="dcterms:W3CDTF">2022-02-22T13:59:43Z</dcterms:created>
  <dcterms:modified xsi:type="dcterms:W3CDTF">2024-10-07T04:14:08Z</dcterms:modified>
</cp:coreProperties>
</file>